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4" r:id="rId41"/>
    <p:sldId id="305" r:id="rId42"/>
    <p:sldId id="306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8" r:id="rId62"/>
    <p:sldId id="329" r:id="rId6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99" y="4749949"/>
            <a:ext cx="9144000" cy="393700"/>
          </a:xfrm>
          <a:custGeom>
            <a:avLst/>
            <a:gdLst/>
            <a:ahLst/>
            <a:cxnLst/>
            <a:rect l="l" t="t" r="r" b="b"/>
            <a:pathLst>
              <a:path w="9144000" h="393700">
                <a:moveTo>
                  <a:pt x="0" y="0"/>
                </a:moveTo>
                <a:lnTo>
                  <a:pt x="9143999" y="0"/>
                </a:lnTo>
                <a:lnTo>
                  <a:pt x="91439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199" y="4749949"/>
            <a:ext cx="9144000" cy="393700"/>
          </a:xfrm>
          <a:custGeom>
            <a:avLst/>
            <a:gdLst/>
            <a:ahLst/>
            <a:cxnLst/>
            <a:rect l="l" t="t" r="r" b="b"/>
            <a:pathLst>
              <a:path w="9144000" h="393700">
                <a:moveTo>
                  <a:pt x="0" y="0"/>
                </a:moveTo>
                <a:lnTo>
                  <a:pt x="9143999" y="0"/>
                </a:lnTo>
                <a:lnTo>
                  <a:pt x="91439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3014" y="188483"/>
            <a:ext cx="729797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743858"/>
            <a:ext cx="8374549" cy="1629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34632" y="4811304"/>
            <a:ext cx="14331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2825" y="4811304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98707" y="4808396"/>
            <a:ext cx="363854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11" Type="http://schemas.openxmlformats.org/officeDocument/2006/relationships/image" Target="../media/image24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2.0/" TargetMode="External"/><Relationship Id="rId13" Type="http://schemas.openxmlformats.org/officeDocument/2006/relationships/image" Target="../media/image5.jpg"/><Relationship Id="rId3" Type="http://schemas.openxmlformats.org/officeDocument/2006/relationships/hyperlink" Target="https://pixabay.com/en/cat-cat-in-the-dark-eyes-staring-987528/" TargetMode="External"/><Relationship Id="rId7" Type="http://schemas.openxmlformats.org/officeDocument/2006/relationships/hyperlink" Target="https://www.flickr.com/photos/kaibara/" TargetMode="External"/><Relationship Id="rId12" Type="http://schemas.openxmlformats.org/officeDocument/2006/relationships/hyperlink" Target="https://pixabay.com/en/cat-camouflage-autumn-fur-animals-40872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ickr.com/photos/34745138@N00/4068996309" TargetMode="External"/><Relationship Id="rId11" Type="http://schemas.openxmlformats.org/officeDocument/2006/relationships/image" Target="../media/image4.jpg"/><Relationship Id="rId5" Type="http://schemas.openxmlformats.org/officeDocument/2006/relationships/image" Target="../media/image2.jpg"/><Relationship Id="rId15" Type="http://schemas.openxmlformats.org/officeDocument/2006/relationships/image" Target="../media/image6.jpg"/><Relationship Id="rId10" Type="http://schemas.openxmlformats.org/officeDocument/2006/relationships/image" Target="../media/image3.jpg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hyperlink" Target="https://www.flickr.com/people/81571077@N00?rb=1" TargetMode="External"/><Relationship Id="rId14" Type="http://schemas.openxmlformats.org/officeDocument/2006/relationships/hyperlink" Target="http://maxpixel.freegreatpicture.com/Cat-Kittens-Free-Float-Kitten-Rush-Cat-Puppy-55582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audi-cabriolet-car-red-2568/" TargetMode="Externa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axpixel.freegreatpicture.com/Mountains-Valleys-Landscape-Hills-Grass-Green-699369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publicdomain/zero/1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39314&amp;amp;picture=walking-man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hyperlink" Target="https://creativecommons.org/publicdomain/zero/1.0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hyperlink" Target="https://pixabay.com/en/hammer-tool-metal-hit-break-33617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2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472" y="1213016"/>
            <a:ext cx="4660265" cy="145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ts val="5780"/>
              </a:lnSpc>
              <a:spcBef>
                <a:spcPts val="190"/>
              </a:spcBef>
            </a:pPr>
            <a:r>
              <a:rPr sz="4800" spc="10" dirty="0" smtClean="0">
                <a:latin typeface="Arial"/>
                <a:cs typeface="Arial"/>
              </a:rPr>
              <a:t>Loss </a:t>
            </a:r>
            <a:r>
              <a:rPr sz="4800" spc="15" dirty="0">
                <a:latin typeface="Arial"/>
                <a:cs typeface="Arial"/>
              </a:rPr>
              <a:t>Functions  and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25" dirty="0">
                <a:latin typeface="Arial"/>
                <a:cs typeface="Arial"/>
              </a:rPr>
              <a:t>Optimization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1750" y="2372710"/>
            <a:ext cx="7073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85324" y="3163156"/>
            <a:ext cx="29457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1.3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-2.6)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7225" y="2400574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480"/>
              </a:spcBef>
            </a:pPr>
            <a:r>
              <a:rPr sz="3000" spc="-5" dirty="0">
                <a:latin typeface="Arial"/>
                <a:cs typeface="Arial"/>
              </a:rPr>
              <a:t>1.3</a:t>
            </a:r>
            <a:endParaRPr sz="3000">
              <a:latin typeface="Arial"/>
              <a:cs typeface="Arial"/>
            </a:endParaRPr>
          </a:p>
          <a:p>
            <a:pPr marL="69215" algn="ctr">
              <a:lnSpc>
                <a:spcPct val="100000"/>
              </a:lnSpc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4.9</a:t>
            </a:r>
            <a:endParaRPr sz="3000">
              <a:latin typeface="Arial"/>
              <a:cs typeface="Arial"/>
            </a:endParaRPr>
          </a:p>
          <a:p>
            <a:pPr marL="6921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2.0</a:t>
            </a:r>
            <a:endParaRPr sz="3000">
              <a:latin typeface="Arial"/>
              <a:cs typeface="Arial"/>
            </a:endParaRPr>
          </a:p>
          <a:p>
            <a:pPr marL="12065" algn="ctr">
              <a:lnSpc>
                <a:spcPct val="100000"/>
              </a:lnSpc>
              <a:spcBef>
                <a:spcPts val="385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8550" y="2372710"/>
            <a:ext cx="685165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22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222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142240">
              <a:lnSpc>
                <a:spcPct val="100000"/>
              </a:lnSpc>
              <a:spcBef>
                <a:spcPts val="390"/>
              </a:spcBef>
            </a:pPr>
            <a:r>
              <a:rPr sz="3000" spc="-5" dirty="0"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85324" y="3163156"/>
            <a:ext cx="27933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2.2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(-3.1)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33655"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2.5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(-3.1)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6.3)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6.6)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32624" y="2400574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21615" algn="ctr">
              <a:lnSpc>
                <a:spcPct val="100000"/>
              </a:lnSpc>
              <a:spcBef>
                <a:spcPts val="480"/>
              </a:spcBef>
            </a:pP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22161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271780">
              <a:lnSpc>
                <a:spcPct val="100000"/>
              </a:lnSpc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  <a:p>
            <a:pPr marL="109855" algn="ctr">
              <a:lnSpc>
                <a:spcPct val="100000"/>
              </a:lnSpc>
              <a:spcBef>
                <a:spcPts val="385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48550" y="2372710"/>
            <a:ext cx="685165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22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222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142240">
              <a:lnSpc>
                <a:spcPct val="100000"/>
              </a:lnSpc>
              <a:spcBef>
                <a:spcPts val="390"/>
              </a:spcBef>
            </a:pPr>
            <a:r>
              <a:rPr sz="3000" spc="-5" dirty="0"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72550" y="2372710"/>
            <a:ext cx="554990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1.3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4.9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2.0</a:t>
            </a:r>
            <a:endParaRPr sz="3000">
              <a:latin typeface="Arial"/>
              <a:cs typeface="Arial"/>
            </a:endParaRPr>
          </a:p>
          <a:p>
            <a:pPr marR="49530" algn="ctr">
              <a:lnSpc>
                <a:spcPct val="100000"/>
              </a:lnSpc>
              <a:spcBef>
                <a:spcPts val="390"/>
              </a:spcBef>
            </a:pPr>
            <a:r>
              <a:rPr sz="3000" dirty="0"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3220662"/>
            <a:ext cx="2621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 over full dataset is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average: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25" y="4022359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8" y="402236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98" y="402236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00775" y="3535450"/>
            <a:ext cx="2056317" cy="512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23675" y="4004974"/>
            <a:ext cx="263906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L =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(2.9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+ 0 +</a:t>
            </a:r>
            <a:r>
              <a:rPr sz="2200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12.9)/3</a:t>
            </a:r>
            <a:endParaRPr sz="2200">
              <a:latin typeface="Arial"/>
              <a:cs typeface="Arial"/>
            </a:endParaRPr>
          </a:p>
          <a:p>
            <a:pPr marL="244475">
              <a:lnSpc>
                <a:spcPts val="2630"/>
              </a:lnSpc>
            </a:pP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5.27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3215583"/>
            <a:ext cx="273113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happens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  loss if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car scores  change a</a:t>
            </a:r>
            <a:r>
              <a:rPr sz="2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bit?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82325" y="4022359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8" y="402236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98" y="402236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3215583"/>
            <a:ext cx="237934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what is the  min/max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possible  loss?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82325" y="4022359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8" y="402236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98" y="402236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3215583"/>
            <a:ext cx="291719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Q3: At initialization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W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small so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all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 ≈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What is the</a:t>
            </a:r>
            <a:r>
              <a:rPr sz="2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82325" y="4022359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8" y="402236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98" y="402236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3215583"/>
            <a:ext cx="276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Q6: What if we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25" y="4022359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8" y="402236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98" y="402236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70415" y="3813423"/>
            <a:ext cx="3006484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5748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Multiclass </a:t>
            </a:r>
            <a:r>
              <a:rPr sz="2800" spc="-10" dirty="0">
                <a:solidFill>
                  <a:srgbClr val="000000"/>
                </a:solidFill>
              </a:rPr>
              <a:t>SVM </a:t>
            </a:r>
            <a:r>
              <a:rPr sz="2800" spc="-5" dirty="0">
                <a:solidFill>
                  <a:srgbClr val="000000"/>
                </a:solidFill>
              </a:rPr>
              <a:t>Loss: </a:t>
            </a:r>
            <a:r>
              <a:rPr sz="2800" spc="-10" dirty="0">
                <a:solidFill>
                  <a:srgbClr val="000000"/>
                </a:solidFill>
              </a:rPr>
              <a:t>Example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code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23375" y="1803999"/>
            <a:ext cx="7572001" cy="251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4313" y="948322"/>
            <a:ext cx="5790024" cy="620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486" y="1360675"/>
            <a:ext cx="7201188" cy="50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474" y="779087"/>
            <a:ext cx="1952936" cy="41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75" y="2261935"/>
            <a:ext cx="81895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E.g. Suppose </a:t>
            </a:r>
            <a:r>
              <a:rPr sz="3000" spc="-5" dirty="0">
                <a:latin typeface="Arial"/>
                <a:cs typeface="Arial"/>
              </a:rPr>
              <a:t>that we found </a:t>
            </a:r>
            <a:r>
              <a:rPr sz="3000" dirty="0">
                <a:latin typeface="Arial"/>
                <a:cs typeface="Arial"/>
              </a:rPr>
              <a:t>a W such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L =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0.  Is this </a:t>
            </a:r>
            <a:r>
              <a:rPr sz="3000" dirty="0">
                <a:latin typeface="Arial"/>
                <a:cs typeface="Arial"/>
              </a:rPr>
              <a:t>W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unique?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486" y="1360675"/>
            <a:ext cx="7201188" cy="50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474" y="779087"/>
            <a:ext cx="1952936" cy="41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75" y="2261935"/>
            <a:ext cx="81895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E.g. Suppose </a:t>
            </a:r>
            <a:r>
              <a:rPr sz="3000" spc="-5" dirty="0">
                <a:latin typeface="Arial"/>
                <a:cs typeface="Arial"/>
              </a:rPr>
              <a:t>that we found </a:t>
            </a:r>
            <a:r>
              <a:rPr sz="3000" dirty="0">
                <a:latin typeface="Arial"/>
                <a:cs typeface="Arial"/>
              </a:rPr>
              <a:t>a W such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L =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0.  Is this </a:t>
            </a:r>
            <a:r>
              <a:rPr sz="3000" dirty="0">
                <a:latin typeface="Arial"/>
                <a:cs typeface="Arial"/>
              </a:rPr>
              <a:t>W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unique?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No! 2W is also </a:t>
            </a: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has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L =</a:t>
            </a:r>
            <a:r>
              <a:rPr sz="3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0!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7710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Arial"/>
                <a:cs typeface="Arial"/>
              </a:rPr>
              <a:t>Recall from last </a:t>
            </a:r>
            <a:r>
              <a:rPr sz="2800" b="1" dirty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sz="2800" dirty="0">
                <a:solidFill>
                  <a:srgbClr val="000000"/>
                </a:solidFill>
              </a:rPr>
              <a:t>: </a:t>
            </a:r>
            <a:r>
              <a:rPr sz="2800" spc="-5" dirty="0">
                <a:solidFill>
                  <a:srgbClr val="000000"/>
                </a:solidFill>
              </a:rPr>
              <a:t>Challenges of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5650" y="1013625"/>
            <a:ext cx="1712137" cy="158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8560" y="2629930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2700" y="1003799"/>
            <a:ext cx="1453506" cy="1587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54989" y="2588680"/>
            <a:ext cx="116840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5410" marR="5080" indent="-9334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Umberto Salvagnin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CC-BY</a:t>
            </a:r>
            <a:r>
              <a:rPr sz="600" u="sng" spc="-3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9212" y="2629930"/>
            <a:ext cx="11601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9560" marR="5080" indent="-27749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by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jonsson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 under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CC-BY</a:t>
            </a:r>
            <a:r>
              <a:rPr sz="600" u="sng" spc="-1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1102" y="1003800"/>
            <a:ext cx="2116734" cy="1587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6840" y="753692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6642" y="723567"/>
            <a:ext cx="805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Occlusion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6025" y="3067324"/>
            <a:ext cx="1807476" cy="1204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36598" y="4286839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5384" y="2835922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Clutter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1725" y="3067325"/>
            <a:ext cx="2170317" cy="1204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3710" y="4286853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1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28598" y="2835908"/>
            <a:ext cx="153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Intraclass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099" y="1003800"/>
            <a:ext cx="2981052" cy="1587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7675" y="723567"/>
            <a:ext cx="3355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4115" algn="l"/>
              </a:tabLst>
            </a:pPr>
            <a:r>
              <a:rPr sz="1400" spc="-5" dirty="0">
                <a:latin typeface="Arial"/>
                <a:cs typeface="Arial"/>
              </a:rPr>
              <a:t>Viewpoint	Illumination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Suppose: </a:t>
            </a:r>
            <a:r>
              <a:rPr sz="1800" dirty="0">
                <a:solidFill>
                  <a:srgbClr val="000000"/>
                </a:solidFill>
              </a:rPr>
              <a:t>3 </a:t>
            </a:r>
            <a:r>
              <a:rPr sz="1800" spc="-5" dirty="0">
                <a:solidFill>
                  <a:srgbClr val="000000"/>
                </a:solidFill>
              </a:rPr>
              <a:t>training examples, </a:t>
            </a:r>
            <a:r>
              <a:rPr sz="1800" dirty="0">
                <a:solidFill>
                  <a:srgbClr val="000000"/>
                </a:solidFill>
              </a:rPr>
              <a:t>3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classes.  </a:t>
            </a:r>
            <a:r>
              <a:rPr sz="1800" spc="-5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some W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scores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8374" y="2391049"/>
          <a:ext cx="5393689" cy="2115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589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1638935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cat	</a:t>
                      </a:r>
                      <a:r>
                        <a:rPr sz="4500" b="1" spc="-7" baseline="-6481" dirty="0">
                          <a:latin typeface="Arial"/>
                          <a:cs typeface="Arial"/>
                        </a:rPr>
                        <a:t>3.2</a:t>
                      </a:r>
                      <a:endParaRPr sz="4500" baseline="-6481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960"/>
                        </a:spcBef>
                        <a:tabLst>
                          <a:tab pos="1638935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car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562735" algn="l"/>
                        </a:tabLst>
                      </a:pPr>
                      <a:r>
                        <a:rPr sz="3600" spc="-7" baseline="-8101" dirty="0">
                          <a:latin typeface="Arial"/>
                          <a:cs typeface="Arial"/>
                        </a:rPr>
                        <a:t>frog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905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63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85725">
                        <a:lnSpc>
                          <a:spcPts val="3379"/>
                        </a:lnSpc>
                        <a:tabLst>
                          <a:tab pos="169291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	</a:t>
                      </a:r>
                      <a:r>
                        <a:rPr sz="4500" spc="-7" baseline="1851" dirty="0">
                          <a:latin typeface="Arial"/>
                          <a:cs typeface="Arial"/>
                        </a:rPr>
                        <a:t>2.9</a:t>
                      </a:r>
                      <a:endParaRPr sz="4500" baseline="185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3295"/>
                        </a:lnSpc>
                      </a:pPr>
                      <a:r>
                        <a:rPr sz="3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9899" y="12402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7117" y="219589"/>
            <a:ext cx="3316056" cy="35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67592" y="21006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50"/>
                </a:lnTo>
                <a:lnTo>
                  <a:pt x="0" y="37455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50150" y="700701"/>
            <a:ext cx="3011170" cy="36512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2177415" algn="ctr">
              <a:lnSpc>
                <a:spcPct val="100000"/>
              </a:lnSpc>
              <a:spcBef>
                <a:spcPts val="365"/>
              </a:spcBef>
            </a:pPr>
            <a:r>
              <a:rPr sz="1800" b="1" spc="-5" dirty="0">
                <a:latin typeface="Arial"/>
                <a:cs typeface="Arial"/>
              </a:rPr>
              <a:t>Before: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1.3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-2.6)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R="568325" algn="ct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With </a:t>
            </a:r>
            <a:r>
              <a:rPr sz="1800" b="1" dirty="0">
                <a:latin typeface="Arial"/>
                <a:cs typeface="Arial"/>
              </a:rPr>
              <a:t>W </a:t>
            </a:r>
            <a:r>
              <a:rPr sz="1800" b="1" spc="-5" dirty="0">
                <a:latin typeface="Arial"/>
                <a:cs typeface="Arial"/>
              </a:rPr>
              <a:t>twice as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large: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2.6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9.8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4.0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9.8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-6.2)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-4.8)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300" y="340100"/>
            <a:ext cx="4753000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Data loss</a:t>
            </a:r>
            <a:r>
              <a:rPr sz="1800" spc="-5" dirty="0">
                <a:solidFill>
                  <a:srgbClr val="000000"/>
                </a:solidFill>
              </a:rPr>
              <a:t>: Model predictions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match training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300" y="340100"/>
            <a:ext cx="4753000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Data loss</a:t>
            </a:r>
            <a:r>
              <a:rPr sz="1800" spc="-5" dirty="0">
                <a:solidFill>
                  <a:srgbClr val="000000"/>
                </a:solidFill>
              </a:rPr>
              <a:t>: Model predictions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match training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6659" y="2882534"/>
            <a:ext cx="2759710" cy="1747520"/>
          </a:xfrm>
          <a:custGeom>
            <a:avLst/>
            <a:gdLst/>
            <a:ahLst/>
            <a:cxnLst/>
            <a:rect l="l" t="t" r="r" b="b"/>
            <a:pathLst>
              <a:path w="2759710" h="1747520">
                <a:moveTo>
                  <a:pt x="0" y="1747014"/>
                </a:moveTo>
                <a:lnTo>
                  <a:pt x="1909" y="1719825"/>
                </a:lnTo>
                <a:lnTo>
                  <a:pt x="3470" y="1688216"/>
                </a:lnTo>
                <a:lnTo>
                  <a:pt x="5444" y="1649992"/>
                </a:lnTo>
                <a:lnTo>
                  <a:pt x="8595" y="1602960"/>
                </a:lnTo>
                <a:lnTo>
                  <a:pt x="13686" y="1544924"/>
                </a:lnTo>
                <a:lnTo>
                  <a:pt x="21479" y="1473691"/>
                </a:lnTo>
                <a:lnTo>
                  <a:pt x="32739" y="1387065"/>
                </a:lnTo>
                <a:lnTo>
                  <a:pt x="37266" y="1350779"/>
                </a:lnTo>
                <a:lnTo>
                  <a:pt x="41629" y="1308932"/>
                </a:lnTo>
                <a:lnTo>
                  <a:pt x="45911" y="1262237"/>
                </a:lnTo>
                <a:lnTo>
                  <a:pt x="50193" y="1211405"/>
                </a:lnTo>
                <a:lnTo>
                  <a:pt x="54556" y="1157148"/>
                </a:lnTo>
                <a:lnTo>
                  <a:pt x="59083" y="1100178"/>
                </a:lnTo>
                <a:lnTo>
                  <a:pt x="63856" y="1041206"/>
                </a:lnTo>
                <a:lnTo>
                  <a:pt x="68955" y="980944"/>
                </a:lnTo>
                <a:lnTo>
                  <a:pt x="74464" y="920104"/>
                </a:lnTo>
                <a:lnTo>
                  <a:pt x="80463" y="859398"/>
                </a:lnTo>
                <a:lnTo>
                  <a:pt x="87035" y="799537"/>
                </a:lnTo>
                <a:lnTo>
                  <a:pt x="94262" y="741233"/>
                </a:lnTo>
                <a:lnTo>
                  <a:pt x="102225" y="685198"/>
                </a:lnTo>
                <a:lnTo>
                  <a:pt x="111005" y="632143"/>
                </a:lnTo>
                <a:lnTo>
                  <a:pt x="120686" y="582781"/>
                </a:lnTo>
                <a:lnTo>
                  <a:pt x="131348" y="537823"/>
                </a:lnTo>
                <a:lnTo>
                  <a:pt x="143074" y="497981"/>
                </a:lnTo>
                <a:lnTo>
                  <a:pt x="170044" y="436491"/>
                </a:lnTo>
                <a:lnTo>
                  <a:pt x="208175" y="399982"/>
                </a:lnTo>
                <a:lnTo>
                  <a:pt x="233293" y="393995"/>
                </a:lnTo>
                <a:lnTo>
                  <a:pt x="260583" y="397160"/>
                </a:lnTo>
                <a:lnTo>
                  <a:pt x="320787" y="426374"/>
                </a:lnTo>
                <a:lnTo>
                  <a:pt x="353255" y="450133"/>
                </a:lnTo>
                <a:lnTo>
                  <a:pt x="387002" y="478470"/>
                </a:lnTo>
                <a:lnTo>
                  <a:pt x="421806" y="510238"/>
                </a:lnTo>
                <a:lnTo>
                  <a:pt x="457445" y="544295"/>
                </a:lnTo>
                <a:lnTo>
                  <a:pt x="493694" y="579496"/>
                </a:lnTo>
                <a:lnTo>
                  <a:pt x="530330" y="614697"/>
                </a:lnTo>
                <a:lnTo>
                  <a:pt x="567132" y="648753"/>
                </a:lnTo>
                <a:lnTo>
                  <a:pt x="603875" y="680521"/>
                </a:lnTo>
                <a:lnTo>
                  <a:pt x="640338" y="708856"/>
                </a:lnTo>
                <a:lnTo>
                  <a:pt x="676296" y="732615"/>
                </a:lnTo>
                <a:lnTo>
                  <a:pt x="718830" y="758378"/>
                </a:lnTo>
                <a:lnTo>
                  <a:pt x="763816" y="786523"/>
                </a:lnTo>
                <a:lnTo>
                  <a:pt x="810674" y="816337"/>
                </a:lnTo>
                <a:lnTo>
                  <a:pt x="858822" y="847103"/>
                </a:lnTo>
                <a:lnTo>
                  <a:pt x="907681" y="878108"/>
                </a:lnTo>
                <a:lnTo>
                  <a:pt x="956669" y="908636"/>
                </a:lnTo>
                <a:lnTo>
                  <a:pt x="1005205" y="937972"/>
                </a:lnTo>
                <a:lnTo>
                  <a:pt x="1052709" y="965402"/>
                </a:lnTo>
                <a:lnTo>
                  <a:pt x="1098599" y="990210"/>
                </a:lnTo>
                <a:lnTo>
                  <a:pt x="1142294" y="1011682"/>
                </a:lnTo>
                <a:lnTo>
                  <a:pt x="1183214" y="1029103"/>
                </a:lnTo>
                <a:lnTo>
                  <a:pt x="1220778" y="1041758"/>
                </a:lnTo>
                <a:lnTo>
                  <a:pt x="1301105" y="1050317"/>
                </a:lnTo>
                <a:lnTo>
                  <a:pt x="1339964" y="1041605"/>
                </a:lnTo>
                <a:lnTo>
                  <a:pt x="1400300" y="998488"/>
                </a:lnTo>
                <a:lnTo>
                  <a:pt x="1424843" y="966384"/>
                </a:lnTo>
                <a:lnTo>
                  <a:pt x="1447682" y="928784"/>
                </a:lnTo>
                <a:lnTo>
                  <a:pt x="1470350" y="886837"/>
                </a:lnTo>
                <a:lnTo>
                  <a:pt x="1494382" y="841695"/>
                </a:lnTo>
                <a:lnTo>
                  <a:pt x="1511919" y="804539"/>
                </a:lnTo>
                <a:lnTo>
                  <a:pt x="1528038" y="761334"/>
                </a:lnTo>
                <a:lnTo>
                  <a:pt x="1543034" y="713336"/>
                </a:lnTo>
                <a:lnTo>
                  <a:pt x="1557202" y="661797"/>
                </a:lnTo>
                <a:lnTo>
                  <a:pt x="1570837" y="607971"/>
                </a:lnTo>
                <a:lnTo>
                  <a:pt x="1584235" y="553113"/>
                </a:lnTo>
                <a:lnTo>
                  <a:pt x="1597690" y="498477"/>
                </a:lnTo>
                <a:lnTo>
                  <a:pt x="1611498" y="445315"/>
                </a:lnTo>
                <a:lnTo>
                  <a:pt x="1625953" y="394882"/>
                </a:lnTo>
                <a:lnTo>
                  <a:pt x="1641350" y="348431"/>
                </a:lnTo>
                <a:lnTo>
                  <a:pt x="1657986" y="307218"/>
                </a:lnTo>
                <a:lnTo>
                  <a:pt x="1679353" y="258918"/>
                </a:lnTo>
                <a:lnTo>
                  <a:pt x="1701123" y="208868"/>
                </a:lnTo>
                <a:lnTo>
                  <a:pt x="1723433" y="159356"/>
                </a:lnTo>
                <a:lnTo>
                  <a:pt x="1746416" y="112672"/>
                </a:lnTo>
                <a:lnTo>
                  <a:pt x="1770208" y="71105"/>
                </a:lnTo>
                <a:lnTo>
                  <a:pt x="1794942" y="36944"/>
                </a:lnTo>
                <a:lnTo>
                  <a:pt x="1847776" y="0"/>
                </a:lnTo>
                <a:lnTo>
                  <a:pt x="1876146" y="1794"/>
                </a:lnTo>
                <a:lnTo>
                  <a:pt x="1918844" y="27368"/>
                </a:lnTo>
                <a:lnTo>
                  <a:pt x="1961391" y="74909"/>
                </a:lnTo>
                <a:lnTo>
                  <a:pt x="1983412" y="106870"/>
                </a:lnTo>
                <a:lnTo>
                  <a:pt x="2006362" y="144265"/>
                </a:lnTo>
                <a:lnTo>
                  <a:pt x="2030561" y="187077"/>
                </a:lnTo>
                <a:lnTo>
                  <a:pt x="2056332" y="235285"/>
                </a:lnTo>
                <a:lnTo>
                  <a:pt x="2083996" y="288872"/>
                </a:lnTo>
                <a:lnTo>
                  <a:pt x="2113876" y="347819"/>
                </a:lnTo>
                <a:lnTo>
                  <a:pt x="2146294" y="412106"/>
                </a:lnTo>
                <a:lnTo>
                  <a:pt x="2181571" y="481715"/>
                </a:lnTo>
                <a:lnTo>
                  <a:pt x="2217203" y="553228"/>
                </a:lnTo>
                <a:lnTo>
                  <a:pt x="2237007" y="593980"/>
                </a:lnTo>
                <a:lnTo>
                  <a:pt x="2257963" y="637650"/>
                </a:lnTo>
                <a:lnTo>
                  <a:pt x="2279942" y="683928"/>
                </a:lnTo>
                <a:lnTo>
                  <a:pt x="2302813" y="732505"/>
                </a:lnTo>
                <a:lnTo>
                  <a:pt x="2326447" y="783073"/>
                </a:lnTo>
                <a:lnTo>
                  <a:pt x="2350715" y="835321"/>
                </a:lnTo>
                <a:lnTo>
                  <a:pt x="2375486" y="888941"/>
                </a:lnTo>
                <a:lnTo>
                  <a:pt x="2400632" y="943623"/>
                </a:lnTo>
                <a:lnTo>
                  <a:pt x="2426022" y="999059"/>
                </a:lnTo>
                <a:lnTo>
                  <a:pt x="2451526" y="1054938"/>
                </a:lnTo>
                <a:lnTo>
                  <a:pt x="2477016" y="1110952"/>
                </a:lnTo>
                <a:lnTo>
                  <a:pt x="2502361" y="1166792"/>
                </a:lnTo>
                <a:lnTo>
                  <a:pt x="2527431" y="1222148"/>
                </a:lnTo>
                <a:lnTo>
                  <a:pt x="2552098" y="1276711"/>
                </a:lnTo>
                <a:lnTo>
                  <a:pt x="2576231" y="1330171"/>
                </a:lnTo>
                <a:lnTo>
                  <a:pt x="2599700" y="1382220"/>
                </a:lnTo>
                <a:lnTo>
                  <a:pt x="2622377" y="1432549"/>
                </a:lnTo>
                <a:lnTo>
                  <a:pt x="2644131" y="1480847"/>
                </a:lnTo>
                <a:lnTo>
                  <a:pt x="2664832" y="1526806"/>
                </a:lnTo>
                <a:lnTo>
                  <a:pt x="2684352" y="1570117"/>
                </a:lnTo>
                <a:lnTo>
                  <a:pt x="2702560" y="1610470"/>
                </a:lnTo>
                <a:lnTo>
                  <a:pt x="2719326" y="1647556"/>
                </a:lnTo>
                <a:lnTo>
                  <a:pt x="2748016" y="1710691"/>
                </a:lnTo>
                <a:lnTo>
                  <a:pt x="2759680" y="1736121"/>
                </a:lnTo>
              </a:path>
            </a:pathLst>
          </a:custGeom>
          <a:ln w="76199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5817" y="4503592"/>
            <a:ext cx="3305175" cy="0"/>
          </a:xfrm>
          <a:custGeom>
            <a:avLst/>
            <a:gdLst/>
            <a:ahLst/>
            <a:cxnLst/>
            <a:rect l="l" t="t" r="r" b="b"/>
            <a:pathLst>
              <a:path w="3305175">
                <a:moveTo>
                  <a:pt x="0" y="0"/>
                </a:moveTo>
                <a:lnTo>
                  <a:pt x="330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8266" y="2786154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78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364" y="4150374"/>
            <a:ext cx="250777" cy="25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9364" y="4150374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3130" y="3484267"/>
            <a:ext cx="250776" cy="25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3130" y="348426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3070" y="3233490"/>
            <a:ext cx="250776" cy="250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33070" y="3233490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0751" y="3580159"/>
            <a:ext cx="250777" cy="250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0751" y="35801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5279" y="3081757"/>
            <a:ext cx="250776" cy="250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5279" y="308175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300" y="340100"/>
            <a:ext cx="4753000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Data loss</a:t>
            </a:r>
            <a:r>
              <a:rPr sz="1800" spc="-5" dirty="0">
                <a:solidFill>
                  <a:srgbClr val="000000"/>
                </a:solidFill>
              </a:rPr>
              <a:t>: Model predictions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match training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6659" y="2882534"/>
            <a:ext cx="2759710" cy="1747520"/>
          </a:xfrm>
          <a:custGeom>
            <a:avLst/>
            <a:gdLst/>
            <a:ahLst/>
            <a:cxnLst/>
            <a:rect l="l" t="t" r="r" b="b"/>
            <a:pathLst>
              <a:path w="2759710" h="1747520">
                <a:moveTo>
                  <a:pt x="0" y="1747014"/>
                </a:moveTo>
                <a:lnTo>
                  <a:pt x="1909" y="1719825"/>
                </a:lnTo>
                <a:lnTo>
                  <a:pt x="3470" y="1688216"/>
                </a:lnTo>
                <a:lnTo>
                  <a:pt x="5444" y="1649992"/>
                </a:lnTo>
                <a:lnTo>
                  <a:pt x="8595" y="1602960"/>
                </a:lnTo>
                <a:lnTo>
                  <a:pt x="13686" y="1544924"/>
                </a:lnTo>
                <a:lnTo>
                  <a:pt x="21479" y="1473691"/>
                </a:lnTo>
                <a:lnTo>
                  <a:pt x="32739" y="1387065"/>
                </a:lnTo>
                <a:lnTo>
                  <a:pt x="37266" y="1350779"/>
                </a:lnTo>
                <a:lnTo>
                  <a:pt x="41629" y="1308932"/>
                </a:lnTo>
                <a:lnTo>
                  <a:pt x="45911" y="1262237"/>
                </a:lnTo>
                <a:lnTo>
                  <a:pt x="50193" y="1211405"/>
                </a:lnTo>
                <a:lnTo>
                  <a:pt x="54556" y="1157148"/>
                </a:lnTo>
                <a:lnTo>
                  <a:pt x="59083" y="1100178"/>
                </a:lnTo>
                <a:lnTo>
                  <a:pt x="63856" y="1041206"/>
                </a:lnTo>
                <a:lnTo>
                  <a:pt x="68955" y="980944"/>
                </a:lnTo>
                <a:lnTo>
                  <a:pt x="74464" y="920104"/>
                </a:lnTo>
                <a:lnTo>
                  <a:pt x="80463" y="859398"/>
                </a:lnTo>
                <a:lnTo>
                  <a:pt x="87035" y="799537"/>
                </a:lnTo>
                <a:lnTo>
                  <a:pt x="94262" y="741233"/>
                </a:lnTo>
                <a:lnTo>
                  <a:pt x="102225" y="685198"/>
                </a:lnTo>
                <a:lnTo>
                  <a:pt x="111005" y="632143"/>
                </a:lnTo>
                <a:lnTo>
                  <a:pt x="120686" y="582781"/>
                </a:lnTo>
                <a:lnTo>
                  <a:pt x="131348" y="537823"/>
                </a:lnTo>
                <a:lnTo>
                  <a:pt x="143074" y="497981"/>
                </a:lnTo>
                <a:lnTo>
                  <a:pt x="170044" y="436491"/>
                </a:lnTo>
                <a:lnTo>
                  <a:pt x="208175" y="399982"/>
                </a:lnTo>
                <a:lnTo>
                  <a:pt x="233293" y="393995"/>
                </a:lnTo>
                <a:lnTo>
                  <a:pt x="260583" y="397160"/>
                </a:lnTo>
                <a:lnTo>
                  <a:pt x="320787" y="426374"/>
                </a:lnTo>
                <a:lnTo>
                  <a:pt x="353255" y="450133"/>
                </a:lnTo>
                <a:lnTo>
                  <a:pt x="387002" y="478470"/>
                </a:lnTo>
                <a:lnTo>
                  <a:pt x="421806" y="510238"/>
                </a:lnTo>
                <a:lnTo>
                  <a:pt x="457445" y="544295"/>
                </a:lnTo>
                <a:lnTo>
                  <a:pt x="493694" y="579496"/>
                </a:lnTo>
                <a:lnTo>
                  <a:pt x="530330" y="614697"/>
                </a:lnTo>
                <a:lnTo>
                  <a:pt x="567132" y="648753"/>
                </a:lnTo>
                <a:lnTo>
                  <a:pt x="603875" y="680521"/>
                </a:lnTo>
                <a:lnTo>
                  <a:pt x="640338" y="708856"/>
                </a:lnTo>
                <a:lnTo>
                  <a:pt x="676296" y="732615"/>
                </a:lnTo>
                <a:lnTo>
                  <a:pt x="718830" y="758378"/>
                </a:lnTo>
                <a:lnTo>
                  <a:pt x="763816" y="786523"/>
                </a:lnTo>
                <a:lnTo>
                  <a:pt x="810674" y="816337"/>
                </a:lnTo>
                <a:lnTo>
                  <a:pt x="858822" y="847103"/>
                </a:lnTo>
                <a:lnTo>
                  <a:pt x="907681" y="878108"/>
                </a:lnTo>
                <a:lnTo>
                  <a:pt x="956669" y="908636"/>
                </a:lnTo>
                <a:lnTo>
                  <a:pt x="1005205" y="937972"/>
                </a:lnTo>
                <a:lnTo>
                  <a:pt x="1052709" y="965402"/>
                </a:lnTo>
                <a:lnTo>
                  <a:pt x="1098599" y="990210"/>
                </a:lnTo>
                <a:lnTo>
                  <a:pt x="1142294" y="1011682"/>
                </a:lnTo>
                <a:lnTo>
                  <a:pt x="1183214" y="1029103"/>
                </a:lnTo>
                <a:lnTo>
                  <a:pt x="1220778" y="1041758"/>
                </a:lnTo>
                <a:lnTo>
                  <a:pt x="1301105" y="1050317"/>
                </a:lnTo>
                <a:lnTo>
                  <a:pt x="1339964" y="1041605"/>
                </a:lnTo>
                <a:lnTo>
                  <a:pt x="1400300" y="998488"/>
                </a:lnTo>
                <a:lnTo>
                  <a:pt x="1424843" y="966384"/>
                </a:lnTo>
                <a:lnTo>
                  <a:pt x="1447682" y="928784"/>
                </a:lnTo>
                <a:lnTo>
                  <a:pt x="1470350" y="886837"/>
                </a:lnTo>
                <a:lnTo>
                  <a:pt x="1494382" y="841695"/>
                </a:lnTo>
                <a:lnTo>
                  <a:pt x="1511919" y="804539"/>
                </a:lnTo>
                <a:lnTo>
                  <a:pt x="1528038" y="761334"/>
                </a:lnTo>
                <a:lnTo>
                  <a:pt x="1543034" y="713336"/>
                </a:lnTo>
                <a:lnTo>
                  <a:pt x="1557202" y="661797"/>
                </a:lnTo>
                <a:lnTo>
                  <a:pt x="1570837" y="607971"/>
                </a:lnTo>
                <a:lnTo>
                  <a:pt x="1584235" y="553113"/>
                </a:lnTo>
                <a:lnTo>
                  <a:pt x="1597690" y="498477"/>
                </a:lnTo>
                <a:lnTo>
                  <a:pt x="1611498" y="445315"/>
                </a:lnTo>
                <a:lnTo>
                  <a:pt x="1625953" y="394882"/>
                </a:lnTo>
                <a:lnTo>
                  <a:pt x="1641350" y="348431"/>
                </a:lnTo>
                <a:lnTo>
                  <a:pt x="1657986" y="307218"/>
                </a:lnTo>
                <a:lnTo>
                  <a:pt x="1679353" y="258918"/>
                </a:lnTo>
                <a:lnTo>
                  <a:pt x="1701123" y="208868"/>
                </a:lnTo>
                <a:lnTo>
                  <a:pt x="1723433" y="159356"/>
                </a:lnTo>
                <a:lnTo>
                  <a:pt x="1746416" y="112672"/>
                </a:lnTo>
                <a:lnTo>
                  <a:pt x="1770208" y="71105"/>
                </a:lnTo>
                <a:lnTo>
                  <a:pt x="1794942" y="36944"/>
                </a:lnTo>
                <a:lnTo>
                  <a:pt x="1847776" y="0"/>
                </a:lnTo>
                <a:lnTo>
                  <a:pt x="1876146" y="1794"/>
                </a:lnTo>
                <a:lnTo>
                  <a:pt x="1918844" y="27368"/>
                </a:lnTo>
                <a:lnTo>
                  <a:pt x="1961391" y="74909"/>
                </a:lnTo>
                <a:lnTo>
                  <a:pt x="1983412" y="106870"/>
                </a:lnTo>
                <a:lnTo>
                  <a:pt x="2006362" y="144265"/>
                </a:lnTo>
                <a:lnTo>
                  <a:pt x="2030561" y="187077"/>
                </a:lnTo>
                <a:lnTo>
                  <a:pt x="2056332" y="235285"/>
                </a:lnTo>
                <a:lnTo>
                  <a:pt x="2083996" y="288872"/>
                </a:lnTo>
                <a:lnTo>
                  <a:pt x="2113876" y="347819"/>
                </a:lnTo>
                <a:lnTo>
                  <a:pt x="2146294" y="412106"/>
                </a:lnTo>
                <a:lnTo>
                  <a:pt x="2181571" y="481715"/>
                </a:lnTo>
                <a:lnTo>
                  <a:pt x="2217203" y="553228"/>
                </a:lnTo>
                <a:lnTo>
                  <a:pt x="2237007" y="593980"/>
                </a:lnTo>
                <a:lnTo>
                  <a:pt x="2257963" y="637650"/>
                </a:lnTo>
                <a:lnTo>
                  <a:pt x="2279942" y="683928"/>
                </a:lnTo>
                <a:lnTo>
                  <a:pt x="2302813" y="732505"/>
                </a:lnTo>
                <a:lnTo>
                  <a:pt x="2326447" y="783073"/>
                </a:lnTo>
                <a:lnTo>
                  <a:pt x="2350715" y="835321"/>
                </a:lnTo>
                <a:lnTo>
                  <a:pt x="2375486" y="888941"/>
                </a:lnTo>
                <a:lnTo>
                  <a:pt x="2400632" y="943623"/>
                </a:lnTo>
                <a:lnTo>
                  <a:pt x="2426022" y="999059"/>
                </a:lnTo>
                <a:lnTo>
                  <a:pt x="2451526" y="1054938"/>
                </a:lnTo>
                <a:lnTo>
                  <a:pt x="2477016" y="1110952"/>
                </a:lnTo>
                <a:lnTo>
                  <a:pt x="2502361" y="1166792"/>
                </a:lnTo>
                <a:lnTo>
                  <a:pt x="2527431" y="1222148"/>
                </a:lnTo>
                <a:lnTo>
                  <a:pt x="2552098" y="1276711"/>
                </a:lnTo>
                <a:lnTo>
                  <a:pt x="2576231" y="1330171"/>
                </a:lnTo>
                <a:lnTo>
                  <a:pt x="2599700" y="1382220"/>
                </a:lnTo>
                <a:lnTo>
                  <a:pt x="2622377" y="1432549"/>
                </a:lnTo>
                <a:lnTo>
                  <a:pt x="2644131" y="1480847"/>
                </a:lnTo>
                <a:lnTo>
                  <a:pt x="2664832" y="1526806"/>
                </a:lnTo>
                <a:lnTo>
                  <a:pt x="2684352" y="1570117"/>
                </a:lnTo>
                <a:lnTo>
                  <a:pt x="2702560" y="1610470"/>
                </a:lnTo>
                <a:lnTo>
                  <a:pt x="2719326" y="1647556"/>
                </a:lnTo>
                <a:lnTo>
                  <a:pt x="2748016" y="1710691"/>
                </a:lnTo>
                <a:lnTo>
                  <a:pt x="2759680" y="1736121"/>
                </a:lnTo>
              </a:path>
            </a:pathLst>
          </a:custGeom>
          <a:ln w="76199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5817" y="4503592"/>
            <a:ext cx="3305175" cy="0"/>
          </a:xfrm>
          <a:custGeom>
            <a:avLst/>
            <a:gdLst/>
            <a:ahLst/>
            <a:cxnLst/>
            <a:rect l="l" t="t" r="r" b="b"/>
            <a:pathLst>
              <a:path w="3305175">
                <a:moveTo>
                  <a:pt x="0" y="0"/>
                </a:moveTo>
                <a:lnTo>
                  <a:pt x="330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8266" y="2786154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78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364" y="4150374"/>
            <a:ext cx="250777" cy="25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9364" y="4150374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3130" y="3484267"/>
            <a:ext cx="250776" cy="25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3130" y="348426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3070" y="3233490"/>
            <a:ext cx="250776" cy="250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33070" y="3233490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0751" y="3580159"/>
            <a:ext cx="250777" cy="250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0751" y="35801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5279" y="3081757"/>
            <a:ext cx="250776" cy="250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5279" y="308175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300" y="340100"/>
            <a:ext cx="4753000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Data loss</a:t>
            </a:r>
            <a:r>
              <a:rPr sz="1800" spc="-5" dirty="0">
                <a:solidFill>
                  <a:srgbClr val="000000"/>
                </a:solidFill>
              </a:rPr>
              <a:t>: Model predictions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match training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6711" y="2917065"/>
            <a:ext cx="3185795" cy="1341755"/>
          </a:xfrm>
          <a:custGeom>
            <a:avLst/>
            <a:gdLst/>
            <a:ahLst/>
            <a:cxnLst/>
            <a:rect l="l" t="t" r="r" b="b"/>
            <a:pathLst>
              <a:path w="3185795" h="1341754">
                <a:moveTo>
                  <a:pt x="0" y="1341639"/>
                </a:moveTo>
                <a:lnTo>
                  <a:pt x="3185199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659" y="2882534"/>
            <a:ext cx="2759710" cy="1747520"/>
          </a:xfrm>
          <a:custGeom>
            <a:avLst/>
            <a:gdLst/>
            <a:ahLst/>
            <a:cxnLst/>
            <a:rect l="l" t="t" r="r" b="b"/>
            <a:pathLst>
              <a:path w="2759710" h="1747520">
                <a:moveTo>
                  <a:pt x="0" y="1747014"/>
                </a:moveTo>
                <a:lnTo>
                  <a:pt x="1909" y="1719825"/>
                </a:lnTo>
                <a:lnTo>
                  <a:pt x="3470" y="1688216"/>
                </a:lnTo>
                <a:lnTo>
                  <a:pt x="5444" y="1649992"/>
                </a:lnTo>
                <a:lnTo>
                  <a:pt x="8595" y="1602960"/>
                </a:lnTo>
                <a:lnTo>
                  <a:pt x="13686" y="1544924"/>
                </a:lnTo>
                <a:lnTo>
                  <a:pt x="21479" y="1473691"/>
                </a:lnTo>
                <a:lnTo>
                  <a:pt x="32739" y="1387065"/>
                </a:lnTo>
                <a:lnTo>
                  <a:pt x="37266" y="1350779"/>
                </a:lnTo>
                <a:lnTo>
                  <a:pt x="41629" y="1308932"/>
                </a:lnTo>
                <a:lnTo>
                  <a:pt x="45911" y="1262237"/>
                </a:lnTo>
                <a:lnTo>
                  <a:pt x="50193" y="1211405"/>
                </a:lnTo>
                <a:lnTo>
                  <a:pt x="54556" y="1157148"/>
                </a:lnTo>
                <a:lnTo>
                  <a:pt x="59083" y="1100178"/>
                </a:lnTo>
                <a:lnTo>
                  <a:pt x="63856" y="1041206"/>
                </a:lnTo>
                <a:lnTo>
                  <a:pt x="68955" y="980944"/>
                </a:lnTo>
                <a:lnTo>
                  <a:pt x="74464" y="920104"/>
                </a:lnTo>
                <a:lnTo>
                  <a:pt x="80463" y="859398"/>
                </a:lnTo>
                <a:lnTo>
                  <a:pt x="87035" y="799537"/>
                </a:lnTo>
                <a:lnTo>
                  <a:pt x="94262" y="741233"/>
                </a:lnTo>
                <a:lnTo>
                  <a:pt x="102225" y="685198"/>
                </a:lnTo>
                <a:lnTo>
                  <a:pt x="111005" y="632143"/>
                </a:lnTo>
                <a:lnTo>
                  <a:pt x="120686" y="582781"/>
                </a:lnTo>
                <a:lnTo>
                  <a:pt x="131348" y="537823"/>
                </a:lnTo>
                <a:lnTo>
                  <a:pt x="143074" y="497981"/>
                </a:lnTo>
                <a:lnTo>
                  <a:pt x="170044" y="436491"/>
                </a:lnTo>
                <a:lnTo>
                  <a:pt x="208175" y="399982"/>
                </a:lnTo>
                <a:lnTo>
                  <a:pt x="233293" y="393995"/>
                </a:lnTo>
                <a:lnTo>
                  <a:pt x="260583" y="397160"/>
                </a:lnTo>
                <a:lnTo>
                  <a:pt x="320787" y="426374"/>
                </a:lnTo>
                <a:lnTo>
                  <a:pt x="353255" y="450133"/>
                </a:lnTo>
                <a:lnTo>
                  <a:pt x="387002" y="478470"/>
                </a:lnTo>
                <a:lnTo>
                  <a:pt x="421806" y="510238"/>
                </a:lnTo>
                <a:lnTo>
                  <a:pt x="457445" y="544295"/>
                </a:lnTo>
                <a:lnTo>
                  <a:pt x="493694" y="579496"/>
                </a:lnTo>
                <a:lnTo>
                  <a:pt x="530330" y="614697"/>
                </a:lnTo>
                <a:lnTo>
                  <a:pt x="567132" y="648753"/>
                </a:lnTo>
                <a:lnTo>
                  <a:pt x="603875" y="680521"/>
                </a:lnTo>
                <a:lnTo>
                  <a:pt x="640338" y="708856"/>
                </a:lnTo>
                <a:lnTo>
                  <a:pt x="676296" y="732615"/>
                </a:lnTo>
                <a:lnTo>
                  <a:pt x="718830" y="758378"/>
                </a:lnTo>
                <a:lnTo>
                  <a:pt x="763816" y="786523"/>
                </a:lnTo>
                <a:lnTo>
                  <a:pt x="810674" y="816337"/>
                </a:lnTo>
                <a:lnTo>
                  <a:pt x="858822" y="847103"/>
                </a:lnTo>
                <a:lnTo>
                  <a:pt x="907681" y="878108"/>
                </a:lnTo>
                <a:lnTo>
                  <a:pt x="956669" y="908636"/>
                </a:lnTo>
                <a:lnTo>
                  <a:pt x="1005205" y="937972"/>
                </a:lnTo>
                <a:lnTo>
                  <a:pt x="1052709" y="965402"/>
                </a:lnTo>
                <a:lnTo>
                  <a:pt x="1098599" y="990210"/>
                </a:lnTo>
                <a:lnTo>
                  <a:pt x="1142294" y="1011682"/>
                </a:lnTo>
                <a:lnTo>
                  <a:pt x="1183214" y="1029103"/>
                </a:lnTo>
                <a:lnTo>
                  <a:pt x="1220778" y="1041758"/>
                </a:lnTo>
                <a:lnTo>
                  <a:pt x="1301105" y="1050317"/>
                </a:lnTo>
                <a:lnTo>
                  <a:pt x="1339964" y="1041605"/>
                </a:lnTo>
                <a:lnTo>
                  <a:pt x="1400300" y="998488"/>
                </a:lnTo>
                <a:lnTo>
                  <a:pt x="1424843" y="966384"/>
                </a:lnTo>
                <a:lnTo>
                  <a:pt x="1447682" y="928784"/>
                </a:lnTo>
                <a:lnTo>
                  <a:pt x="1470350" y="886837"/>
                </a:lnTo>
                <a:lnTo>
                  <a:pt x="1494382" y="841695"/>
                </a:lnTo>
                <a:lnTo>
                  <a:pt x="1511919" y="804539"/>
                </a:lnTo>
                <a:lnTo>
                  <a:pt x="1528038" y="761334"/>
                </a:lnTo>
                <a:lnTo>
                  <a:pt x="1543034" y="713336"/>
                </a:lnTo>
                <a:lnTo>
                  <a:pt x="1557202" y="661797"/>
                </a:lnTo>
                <a:lnTo>
                  <a:pt x="1570837" y="607971"/>
                </a:lnTo>
                <a:lnTo>
                  <a:pt x="1584235" y="553113"/>
                </a:lnTo>
                <a:lnTo>
                  <a:pt x="1597690" y="498477"/>
                </a:lnTo>
                <a:lnTo>
                  <a:pt x="1611498" y="445315"/>
                </a:lnTo>
                <a:lnTo>
                  <a:pt x="1625953" y="394882"/>
                </a:lnTo>
                <a:lnTo>
                  <a:pt x="1641350" y="348431"/>
                </a:lnTo>
                <a:lnTo>
                  <a:pt x="1657986" y="307218"/>
                </a:lnTo>
                <a:lnTo>
                  <a:pt x="1679353" y="258918"/>
                </a:lnTo>
                <a:lnTo>
                  <a:pt x="1701123" y="208868"/>
                </a:lnTo>
                <a:lnTo>
                  <a:pt x="1723433" y="159356"/>
                </a:lnTo>
                <a:lnTo>
                  <a:pt x="1746416" y="112672"/>
                </a:lnTo>
                <a:lnTo>
                  <a:pt x="1770208" y="71105"/>
                </a:lnTo>
                <a:lnTo>
                  <a:pt x="1794942" y="36944"/>
                </a:lnTo>
                <a:lnTo>
                  <a:pt x="1847776" y="0"/>
                </a:lnTo>
                <a:lnTo>
                  <a:pt x="1876146" y="1794"/>
                </a:lnTo>
                <a:lnTo>
                  <a:pt x="1918844" y="27368"/>
                </a:lnTo>
                <a:lnTo>
                  <a:pt x="1961391" y="74909"/>
                </a:lnTo>
                <a:lnTo>
                  <a:pt x="1983412" y="106870"/>
                </a:lnTo>
                <a:lnTo>
                  <a:pt x="2006362" y="144265"/>
                </a:lnTo>
                <a:lnTo>
                  <a:pt x="2030561" y="187077"/>
                </a:lnTo>
                <a:lnTo>
                  <a:pt x="2056332" y="235285"/>
                </a:lnTo>
                <a:lnTo>
                  <a:pt x="2083996" y="288872"/>
                </a:lnTo>
                <a:lnTo>
                  <a:pt x="2113876" y="347819"/>
                </a:lnTo>
                <a:lnTo>
                  <a:pt x="2146294" y="412106"/>
                </a:lnTo>
                <a:lnTo>
                  <a:pt x="2181571" y="481715"/>
                </a:lnTo>
                <a:lnTo>
                  <a:pt x="2217203" y="553228"/>
                </a:lnTo>
                <a:lnTo>
                  <a:pt x="2237007" y="593980"/>
                </a:lnTo>
                <a:lnTo>
                  <a:pt x="2257963" y="637650"/>
                </a:lnTo>
                <a:lnTo>
                  <a:pt x="2279942" y="683928"/>
                </a:lnTo>
                <a:lnTo>
                  <a:pt x="2302813" y="732505"/>
                </a:lnTo>
                <a:lnTo>
                  <a:pt x="2326447" y="783073"/>
                </a:lnTo>
                <a:lnTo>
                  <a:pt x="2350715" y="835321"/>
                </a:lnTo>
                <a:lnTo>
                  <a:pt x="2375486" y="888941"/>
                </a:lnTo>
                <a:lnTo>
                  <a:pt x="2400632" y="943623"/>
                </a:lnTo>
                <a:lnTo>
                  <a:pt x="2426022" y="999059"/>
                </a:lnTo>
                <a:lnTo>
                  <a:pt x="2451526" y="1054938"/>
                </a:lnTo>
                <a:lnTo>
                  <a:pt x="2477016" y="1110952"/>
                </a:lnTo>
                <a:lnTo>
                  <a:pt x="2502361" y="1166792"/>
                </a:lnTo>
                <a:lnTo>
                  <a:pt x="2527431" y="1222148"/>
                </a:lnTo>
                <a:lnTo>
                  <a:pt x="2552098" y="1276711"/>
                </a:lnTo>
                <a:lnTo>
                  <a:pt x="2576231" y="1330171"/>
                </a:lnTo>
                <a:lnTo>
                  <a:pt x="2599700" y="1382220"/>
                </a:lnTo>
                <a:lnTo>
                  <a:pt x="2622377" y="1432549"/>
                </a:lnTo>
                <a:lnTo>
                  <a:pt x="2644131" y="1480847"/>
                </a:lnTo>
                <a:lnTo>
                  <a:pt x="2664832" y="1526806"/>
                </a:lnTo>
                <a:lnTo>
                  <a:pt x="2684352" y="1570117"/>
                </a:lnTo>
                <a:lnTo>
                  <a:pt x="2702560" y="1610470"/>
                </a:lnTo>
                <a:lnTo>
                  <a:pt x="2719326" y="1647556"/>
                </a:lnTo>
                <a:lnTo>
                  <a:pt x="2748016" y="1710691"/>
                </a:lnTo>
                <a:lnTo>
                  <a:pt x="2759680" y="1736121"/>
                </a:lnTo>
              </a:path>
            </a:pathLst>
          </a:custGeom>
          <a:ln w="76199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35817" y="4503592"/>
            <a:ext cx="3305175" cy="0"/>
          </a:xfrm>
          <a:custGeom>
            <a:avLst/>
            <a:gdLst/>
            <a:ahLst/>
            <a:cxnLst/>
            <a:rect l="l" t="t" r="r" b="b"/>
            <a:pathLst>
              <a:path w="3305175">
                <a:moveTo>
                  <a:pt x="0" y="0"/>
                </a:moveTo>
                <a:lnTo>
                  <a:pt x="330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8266" y="2786154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78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9364" y="4150374"/>
            <a:ext cx="250777" cy="25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9364" y="4150374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3130" y="3484267"/>
            <a:ext cx="250776" cy="25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3130" y="348426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33070" y="3233490"/>
            <a:ext cx="250776" cy="250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3070" y="3233490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0751" y="3580159"/>
            <a:ext cx="250777" cy="250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0751" y="35801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5279" y="3081757"/>
            <a:ext cx="250776" cy="250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5279" y="308175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6711" y="2917105"/>
            <a:ext cx="3185160" cy="1341755"/>
          </a:xfrm>
          <a:custGeom>
            <a:avLst/>
            <a:gdLst/>
            <a:ahLst/>
            <a:cxnLst/>
            <a:rect l="l" t="t" r="r" b="b"/>
            <a:pathLst>
              <a:path w="3185160" h="1341754">
                <a:moveTo>
                  <a:pt x="0" y="1341599"/>
                </a:moveTo>
                <a:lnTo>
                  <a:pt x="3185099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4300" y="340099"/>
            <a:ext cx="6315406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5199" y="1504675"/>
            <a:ext cx="1534160" cy="426084"/>
          </a:xfrm>
          <a:custGeom>
            <a:avLst/>
            <a:gdLst/>
            <a:ahLst/>
            <a:cxnLst/>
            <a:rect l="l" t="t" r="r" b="b"/>
            <a:pathLst>
              <a:path w="1534159" h="426085">
                <a:moveTo>
                  <a:pt x="1533899" y="0"/>
                </a:moveTo>
                <a:lnTo>
                  <a:pt x="1529375" y="48804"/>
                </a:lnTo>
                <a:lnTo>
                  <a:pt x="1516486" y="93606"/>
                </a:lnTo>
                <a:lnTo>
                  <a:pt x="1496262" y="133126"/>
                </a:lnTo>
                <a:lnTo>
                  <a:pt x="1469730" y="166089"/>
                </a:lnTo>
                <a:lnTo>
                  <a:pt x="1437920" y="191215"/>
                </a:lnTo>
                <a:lnTo>
                  <a:pt x="1401860" y="207228"/>
                </a:lnTo>
                <a:lnTo>
                  <a:pt x="1362577" y="212849"/>
                </a:lnTo>
                <a:lnTo>
                  <a:pt x="937474" y="212849"/>
                </a:lnTo>
                <a:lnTo>
                  <a:pt x="898192" y="218471"/>
                </a:lnTo>
                <a:lnTo>
                  <a:pt x="862131" y="234484"/>
                </a:lnTo>
                <a:lnTo>
                  <a:pt x="830321" y="259610"/>
                </a:lnTo>
                <a:lnTo>
                  <a:pt x="803790" y="292573"/>
                </a:lnTo>
                <a:lnTo>
                  <a:pt x="783565" y="332093"/>
                </a:lnTo>
                <a:lnTo>
                  <a:pt x="770677" y="376895"/>
                </a:lnTo>
                <a:lnTo>
                  <a:pt x="766152" y="425699"/>
                </a:lnTo>
                <a:lnTo>
                  <a:pt x="761627" y="376895"/>
                </a:lnTo>
                <a:lnTo>
                  <a:pt x="748739" y="332093"/>
                </a:lnTo>
                <a:lnTo>
                  <a:pt x="728514" y="292573"/>
                </a:lnTo>
                <a:lnTo>
                  <a:pt x="701983" y="259610"/>
                </a:lnTo>
                <a:lnTo>
                  <a:pt x="670173" y="234484"/>
                </a:lnTo>
                <a:lnTo>
                  <a:pt x="634112" y="218471"/>
                </a:lnTo>
                <a:lnTo>
                  <a:pt x="594829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Model predictions  </a:t>
            </a:r>
            <a:r>
              <a:rPr sz="1800" dirty="0">
                <a:latin typeface="Arial"/>
                <a:cs typeface="Arial"/>
              </a:rPr>
              <a:t>should </a:t>
            </a:r>
            <a:r>
              <a:rPr sz="1800" spc="-5" dirty="0">
                <a:latin typeface="Arial"/>
                <a:cs typeface="Arial"/>
              </a:rPr>
              <a:t>match training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01224" y="1994256"/>
            <a:ext cx="24384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Regularization</a:t>
            </a:r>
            <a:r>
              <a:rPr sz="1800" spc="-5" dirty="0">
                <a:solidFill>
                  <a:srgbClr val="000000"/>
                </a:solidFill>
              </a:rPr>
              <a:t>: Model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be “simple”, </a:t>
            </a:r>
            <a:r>
              <a:rPr sz="1800" dirty="0">
                <a:solidFill>
                  <a:srgbClr val="000000"/>
                </a:solidFill>
              </a:rPr>
              <a:t>so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it  works on test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6659" y="2882534"/>
            <a:ext cx="2759710" cy="1747520"/>
          </a:xfrm>
          <a:custGeom>
            <a:avLst/>
            <a:gdLst/>
            <a:ahLst/>
            <a:cxnLst/>
            <a:rect l="l" t="t" r="r" b="b"/>
            <a:pathLst>
              <a:path w="2759710" h="1747520">
                <a:moveTo>
                  <a:pt x="0" y="1747014"/>
                </a:moveTo>
                <a:lnTo>
                  <a:pt x="1909" y="1719825"/>
                </a:lnTo>
                <a:lnTo>
                  <a:pt x="3470" y="1688216"/>
                </a:lnTo>
                <a:lnTo>
                  <a:pt x="5444" y="1649992"/>
                </a:lnTo>
                <a:lnTo>
                  <a:pt x="8595" y="1602960"/>
                </a:lnTo>
                <a:lnTo>
                  <a:pt x="13686" y="1544924"/>
                </a:lnTo>
                <a:lnTo>
                  <a:pt x="21479" y="1473691"/>
                </a:lnTo>
                <a:lnTo>
                  <a:pt x="32739" y="1387065"/>
                </a:lnTo>
                <a:lnTo>
                  <a:pt x="37266" y="1350779"/>
                </a:lnTo>
                <a:lnTo>
                  <a:pt x="41629" y="1308932"/>
                </a:lnTo>
                <a:lnTo>
                  <a:pt x="45911" y="1262237"/>
                </a:lnTo>
                <a:lnTo>
                  <a:pt x="50193" y="1211405"/>
                </a:lnTo>
                <a:lnTo>
                  <a:pt x="54556" y="1157148"/>
                </a:lnTo>
                <a:lnTo>
                  <a:pt x="59083" y="1100178"/>
                </a:lnTo>
                <a:lnTo>
                  <a:pt x="63856" y="1041206"/>
                </a:lnTo>
                <a:lnTo>
                  <a:pt x="68955" y="980944"/>
                </a:lnTo>
                <a:lnTo>
                  <a:pt x="74464" y="920104"/>
                </a:lnTo>
                <a:lnTo>
                  <a:pt x="80463" y="859398"/>
                </a:lnTo>
                <a:lnTo>
                  <a:pt x="87035" y="799537"/>
                </a:lnTo>
                <a:lnTo>
                  <a:pt x="94262" y="741233"/>
                </a:lnTo>
                <a:lnTo>
                  <a:pt x="102225" y="685198"/>
                </a:lnTo>
                <a:lnTo>
                  <a:pt x="111005" y="632143"/>
                </a:lnTo>
                <a:lnTo>
                  <a:pt x="120686" y="582781"/>
                </a:lnTo>
                <a:lnTo>
                  <a:pt x="131348" y="537823"/>
                </a:lnTo>
                <a:lnTo>
                  <a:pt x="143074" y="497981"/>
                </a:lnTo>
                <a:lnTo>
                  <a:pt x="170044" y="436491"/>
                </a:lnTo>
                <a:lnTo>
                  <a:pt x="208175" y="399982"/>
                </a:lnTo>
                <a:lnTo>
                  <a:pt x="233293" y="393995"/>
                </a:lnTo>
                <a:lnTo>
                  <a:pt x="260583" y="397160"/>
                </a:lnTo>
                <a:lnTo>
                  <a:pt x="320787" y="426374"/>
                </a:lnTo>
                <a:lnTo>
                  <a:pt x="353255" y="450133"/>
                </a:lnTo>
                <a:lnTo>
                  <a:pt x="387002" y="478470"/>
                </a:lnTo>
                <a:lnTo>
                  <a:pt x="421806" y="510238"/>
                </a:lnTo>
                <a:lnTo>
                  <a:pt x="457445" y="544295"/>
                </a:lnTo>
                <a:lnTo>
                  <a:pt x="493694" y="579496"/>
                </a:lnTo>
                <a:lnTo>
                  <a:pt x="530330" y="614697"/>
                </a:lnTo>
                <a:lnTo>
                  <a:pt x="567132" y="648753"/>
                </a:lnTo>
                <a:lnTo>
                  <a:pt x="603875" y="680521"/>
                </a:lnTo>
                <a:lnTo>
                  <a:pt x="640338" y="708856"/>
                </a:lnTo>
                <a:lnTo>
                  <a:pt x="676296" y="732615"/>
                </a:lnTo>
                <a:lnTo>
                  <a:pt x="718830" y="758378"/>
                </a:lnTo>
                <a:lnTo>
                  <a:pt x="763816" y="786523"/>
                </a:lnTo>
                <a:lnTo>
                  <a:pt x="810674" y="816337"/>
                </a:lnTo>
                <a:lnTo>
                  <a:pt x="858822" y="847103"/>
                </a:lnTo>
                <a:lnTo>
                  <a:pt x="907681" y="878108"/>
                </a:lnTo>
                <a:lnTo>
                  <a:pt x="956669" y="908636"/>
                </a:lnTo>
                <a:lnTo>
                  <a:pt x="1005205" y="937972"/>
                </a:lnTo>
                <a:lnTo>
                  <a:pt x="1052709" y="965402"/>
                </a:lnTo>
                <a:lnTo>
                  <a:pt x="1098599" y="990210"/>
                </a:lnTo>
                <a:lnTo>
                  <a:pt x="1142294" y="1011682"/>
                </a:lnTo>
                <a:lnTo>
                  <a:pt x="1183214" y="1029103"/>
                </a:lnTo>
                <a:lnTo>
                  <a:pt x="1220778" y="1041758"/>
                </a:lnTo>
                <a:lnTo>
                  <a:pt x="1301105" y="1050317"/>
                </a:lnTo>
                <a:lnTo>
                  <a:pt x="1339964" y="1041605"/>
                </a:lnTo>
                <a:lnTo>
                  <a:pt x="1400300" y="998488"/>
                </a:lnTo>
                <a:lnTo>
                  <a:pt x="1424843" y="966384"/>
                </a:lnTo>
                <a:lnTo>
                  <a:pt x="1447682" y="928784"/>
                </a:lnTo>
                <a:lnTo>
                  <a:pt x="1470350" y="886837"/>
                </a:lnTo>
                <a:lnTo>
                  <a:pt x="1494382" y="841695"/>
                </a:lnTo>
                <a:lnTo>
                  <a:pt x="1511919" y="804539"/>
                </a:lnTo>
                <a:lnTo>
                  <a:pt x="1528038" y="761334"/>
                </a:lnTo>
                <a:lnTo>
                  <a:pt x="1543034" y="713336"/>
                </a:lnTo>
                <a:lnTo>
                  <a:pt x="1557202" y="661797"/>
                </a:lnTo>
                <a:lnTo>
                  <a:pt x="1570837" y="607971"/>
                </a:lnTo>
                <a:lnTo>
                  <a:pt x="1584235" y="553113"/>
                </a:lnTo>
                <a:lnTo>
                  <a:pt x="1597690" y="498477"/>
                </a:lnTo>
                <a:lnTo>
                  <a:pt x="1611498" y="445315"/>
                </a:lnTo>
                <a:lnTo>
                  <a:pt x="1625953" y="394882"/>
                </a:lnTo>
                <a:lnTo>
                  <a:pt x="1641350" y="348431"/>
                </a:lnTo>
                <a:lnTo>
                  <a:pt x="1657986" y="307218"/>
                </a:lnTo>
                <a:lnTo>
                  <a:pt x="1679353" y="258918"/>
                </a:lnTo>
                <a:lnTo>
                  <a:pt x="1701123" y="208868"/>
                </a:lnTo>
                <a:lnTo>
                  <a:pt x="1723433" y="159356"/>
                </a:lnTo>
                <a:lnTo>
                  <a:pt x="1746416" y="112672"/>
                </a:lnTo>
                <a:lnTo>
                  <a:pt x="1770208" y="71105"/>
                </a:lnTo>
                <a:lnTo>
                  <a:pt x="1794942" y="36944"/>
                </a:lnTo>
                <a:lnTo>
                  <a:pt x="1847776" y="0"/>
                </a:lnTo>
                <a:lnTo>
                  <a:pt x="1876146" y="1794"/>
                </a:lnTo>
                <a:lnTo>
                  <a:pt x="1918844" y="27368"/>
                </a:lnTo>
                <a:lnTo>
                  <a:pt x="1961391" y="74909"/>
                </a:lnTo>
                <a:lnTo>
                  <a:pt x="1983412" y="106870"/>
                </a:lnTo>
                <a:lnTo>
                  <a:pt x="2006362" y="144265"/>
                </a:lnTo>
                <a:lnTo>
                  <a:pt x="2030561" y="187077"/>
                </a:lnTo>
                <a:lnTo>
                  <a:pt x="2056332" y="235285"/>
                </a:lnTo>
                <a:lnTo>
                  <a:pt x="2083996" y="288872"/>
                </a:lnTo>
                <a:lnTo>
                  <a:pt x="2113876" y="347819"/>
                </a:lnTo>
                <a:lnTo>
                  <a:pt x="2146294" y="412106"/>
                </a:lnTo>
                <a:lnTo>
                  <a:pt x="2181571" y="481715"/>
                </a:lnTo>
                <a:lnTo>
                  <a:pt x="2217203" y="553228"/>
                </a:lnTo>
                <a:lnTo>
                  <a:pt x="2237007" y="593980"/>
                </a:lnTo>
                <a:lnTo>
                  <a:pt x="2257963" y="637650"/>
                </a:lnTo>
                <a:lnTo>
                  <a:pt x="2279942" y="683928"/>
                </a:lnTo>
                <a:lnTo>
                  <a:pt x="2302813" y="732505"/>
                </a:lnTo>
                <a:lnTo>
                  <a:pt x="2326447" y="783073"/>
                </a:lnTo>
                <a:lnTo>
                  <a:pt x="2350715" y="835321"/>
                </a:lnTo>
                <a:lnTo>
                  <a:pt x="2375486" y="888941"/>
                </a:lnTo>
                <a:lnTo>
                  <a:pt x="2400632" y="943623"/>
                </a:lnTo>
                <a:lnTo>
                  <a:pt x="2426022" y="999059"/>
                </a:lnTo>
                <a:lnTo>
                  <a:pt x="2451526" y="1054938"/>
                </a:lnTo>
                <a:lnTo>
                  <a:pt x="2477016" y="1110952"/>
                </a:lnTo>
                <a:lnTo>
                  <a:pt x="2502361" y="1166792"/>
                </a:lnTo>
                <a:lnTo>
                  <a:pt x="2527431" y="1222148"/>
                </a:lnTo>
                <a:lnTo>
                  <a:pt x="2552098" y="1276711"/>
                </a:lnTo>
                <a:lnTo>
                  <a:pt x="2576231" y="1330171"/>
                </a:lnTo>
                <a:lnTo>
                  <a:pt x="2599700" y="1382220"/>
                </a:lnTo>
                <a:lnTo>
                  <a:pt x="2622377" y="1432549"/>
                </a:lnTo>
                <a:lnTo>
                  <a:pt x="2644131" y="1480847"/>
                </a:lnTo>
                <a:lnTo>
                  <a:pt x="2664832" y="1526806"/>
                </a:lnTo>
                <a:lnTo>
                  <a:pt x="2684352" y="1570117"/>
                </a:lnTo>
                <a:lnTo>
                  <a:pt x="2702560" y="1610470"/>
                </a:lnTo>
                <a:lnTo>
                  <a:pt x="2719326" y="1647556"/>
                </a:lnTo>
                <a:lnTo>
                  <a:pt x="2748016" y="1710691"/>
                </a:lnTo>
                <a:lnTo>
                  <a:pt x="2759680" y="1736121"/>
                </a:lnTo>
              </a:path>
            </a:pathLst>
          </a:custGeom>
          <a:ln w="76199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5817" y="4503592"/>
            <a:ext cx="3305175" cy="0"/>
          </a:xfrm>
          <a:custGeom>
            <a:avLst/>
            <a:gdLst/>
            <a:ahLst/>
            <a:cxnLst/>
            <a:rect l="l" t="t" r="r" b="b"/>
            <a:pathLst>
              <a:path w="3305175">
                <a:moveTo>
                  <a:pt x="0" y="0"/>
                </a:moveTo>
                <a:lnTo>
                  <a:pt x="330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8266" y="2786154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78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9364" y="4150374"/>
            <a:ext cx="250777" cy="25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19364" y="4150374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3130" y="3484267"/>
            <a:ext cx="250776" cy="25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53130" y="348426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3070" y="3233490"/>
            <a:ext cx="250776" cy="250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3070" y="3233490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0751" y="3580159"/>
            <a:ext cx="250777" cy="250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0751" y="35801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5279" y="3081757"/>
            <a:ext cx="250776" cy="250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5279" y="308175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6711" y="2917105"/>
            <a:ext cx="3185160" cy="1341755"/>
          </a:xfrm>
          <a:custGeom>
            <a:avLst/>
            <a:gdLst/>
            <a:ahLst/>
            <a:cxnLst/>
            <a:rect l="l" t="t" r="r" b="b"/>
            <a:pathLst>
              <a:path w="3185160" h="1341754">
                <a:moveTo>
                  <a:pt x="0" y="1341599"/>
                </a:moveTo>
                <a:lnTo>
                  <a:pt x="3185099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4300" y="340099"/>
            <a:ext cx="6315406" cy="122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7574" y="1504675"/>
            <a:ext cx="3048000" cy="426084"/>
          </a:xfrm>
          <a:custGeom>
            <a:avLst/>
            <a:gdLst/>
            <a:ahLst/>
            <a:cxnLst/>
            <a:rect l="l" t="t" r="r" b="b"/>
            <a:pathLst>
              <a:path w="3048000" h="426085">
                <a:moveTo>
                  <a:pt x="3047999" y="0"/>
                </a:moveTo>
                <a:lnTo>
                  <a:pt x="3043475" y="48804"/>
                </a:lnTo>
                <a:lnTo>
                  <a:pt x="3030586" y="93606"/>
                </a:lnTo>
                <a:lnTo>
                  <a:pt x="3010362" y="133126"/>
                </a:lnTo>
                <a:lnTo>
                  <a:pt x="2983830" y="166089"/>
                </a:lnTo>
                <a:lnTo>
                  <a:pt x="2952020" y="191215"/>
                </a:lnTo>
                <a:lnTo>
                  <a:pt x="2915959" y="207228"/>
                </a:lnTo>
                <a:lnTo>
                  <a:pt x="2876676" y="212849"/>
                </a:lnTo>
                <a:lnTo>
                  <a:pt x="1269974" y="212849"/>
                </a:lnTo>
                <a:lnTo>
                  <a:pt x="1230691" y="218471"/>
                </a:lnTo>
                <a:lnTo>
                  <a:pt x="1194631" y="234484"/>
                </a:lnTo>
                <a:lnTo>
                  <a:pt x="1162820" y="259610"/>
                </a:lnTo>
                <a:lnTo>
                  <a:pt x="1136289" y="292573"/>
                </a:lnTo>
                <a:lnTo>
                  <a:pt x="1116064" y="332093"/>
                </a:lnTo>
                <a:lnTo>
                  <a:pt x="1103176" y="376895"/>
                </a:lnTo>
                <a:lnTo>
                  <a:pt x="1098651" y="425699"/>
                </a:lnTo>
                <a:lnTo>
                  <a:pt x="1094126" y="376895"/>
                </a:lnTo>
                <a:lnTo>
                  <a:pt x="1081238" y="332093"/>
                </a:lnTo>
                <a:lnTo>
                  <a:pt x="1061013" y="292573"/>
                </a:lnTo>
                <a:lnTo>
                  <a:pt x="1034482" y="259610"/>
                </a:lnTo>
                <a:lnTo>
                  <a:pt x="1002671" y="234484"/>
                </a:lnTo>
                <a:lnTo>
                  <a:pt x="966611" y="218471"/>
                </a:lnTo>
                <a:lnTo>
                  <a:pt x="927328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5199" y="1504675"/>
            <a:ext cx="1534160" cy="426084"/>
          </a:xfrm>
          <a:custGeom>
            <a:avLst/>
            <a:gdLst/>
            <a:ahLst/>
            <a:cxnLst/>
            <a:rect l="l" t="t" r="r" b="b"/>
            <a:pathLst>
              <a:path w="1534159" h="426085">
                <a:moveTo>
                  <a:pt x="1533899" y="0"/>
                </a:moveTo>
                <a:lnTo>
                  <a:pt x="1529375" y="48804"/>
                </a:lnTo>
                <a:lnTo>
                  <a:pt x="1516486" y="93606"/>
                </a:lnTo>
                <a:lnTo>
                  <a:pt x="1496262" y="133126"/>
                </a:lnTo>
                <a:lnTo>
                  <a:pt x="1469730" y="166089"/>
                </a:lnTo>
                <a:lnTo>
                  <a:pt x="1437920" y="191215"/>
                </a:lnTo>
                <a:lnTo>
                  <a:pt x="1401860" y="207228"/>
                </a:lnTo>
                <a:lnTo>
                  <a:pt x="1362577" y="212849"/>
                </a:lnTo>
                <a:lnTo>
                  <a:pt x="937474" y="212849"/>
                </a:lnTo>
                <a:lnTo>
                  <a:pt x="898192" y="218471"/>
                </a:lnTo>
                <a:lnTo>
                  <a:pt x="862131" y="234484"/>
                </a:lnTo>
                <a:lnTo>
                  <a:pt x="830321" y="259610"/>
                </a:lnTo>
                <a:lnTo>
                  <a:pt x="803790" y="292573"/>
                </a:lnTo>
                <a:lnTo>
                  <a:pt x="783565" y="332093"/>
                </a:lnTo>
                <a:lnTo>
                  <a:pt x="770677" y="376895"/>
                </a:lnTo>
                <a:lnTo>
                  <a:pt x="766152" y="425699"/>
                </a:lnTo>
                <a:lnTo>
                  <a:pt x="761627" y="376895"/>
                </a:lnTo>
                <a:lnTo>
                  <a:pt x="748739" y="332093"/>
                </a:lnTo>
                <a:lnTo>
                  <a:pt x="728514" y="292573"/>
                </a:lnTo>
                <a:lnTo>
                  <a:pt x="701983" y="259610"/>
                </a:lnTo>
                <a:lnTo>
                  <a:pt x="670173" y="234484"/>
                </a:lnTo>
                <a:lnTo>
                  <a:pt x="634112" y="218471"/>
                </a:lnTo>
                <a:lnTo>
                  <a:pt x="594829" y="212849"/>
                </a:lnTo>
                <a:lnTo>
                  <a:pt x="171322" y="212849"/>
                </a:lnTo>
                <a:lnTo>
                  <a:pt x="132040" y="207228"/>
                </a:lnTo>
                <a:lnTo>
                  <a:pt x="95979" y="191215"/>
                </a:lnTo>
                <a:lnTo>
                  <a:pt x="64169" y="166089"/>
                </a:lnTo>
                <a:lnTo>
                  <a:pt x="37637" y="133126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9375" y="1994256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Data loss</a:t>
            </a:r>
            <a:r>
              <a:rPr sz="1800" spc="-5" dirty="0">
                <a:solidFill>
                  <a:srgbClr val="000000"/>
                </a:solidFill>
              </a:rPr>
              <a:t>: Model predictions  </a:t>
            </a:r>
            <a:r>
              <a:rPr sz="1800" dirty="0">
                <a:solidFill>
                  <a:srgbClr val="000000"/>
                </a:solidFill>
              </a:rPr>
              <a:t>should </a:t>
            </a:r>
            <a:r>
              <a:rPr sz="1800" spc="-5" dirty="0">
                <a:solidFill>
                  <a:srgbClr val="000000"/>
                </a:solidFill>
              </a:rPr>
              <a:t>match training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1224" y="1994256"/>
            <a:ext cx="24384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Model  </a:t>
            </a:r>
            <a:r>
              <a:rPr sz="1800" dirty="0">
                <a:latin typeface="Arial"/>
                <a:cs typeface="Arial"/>
              </a:rPr>
              <a:t>should </a:t>
            </a:r>
            <a:r>
              <a:rPr sz="1800" spc="-5" dirty="0">
                <a:latin typeface="Arial"/>
                <a:cs typeface="Arial"/>
              </a:rPr>
              <a:t>be “simple”,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  works on test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6659" y="2882534"/>
            <a:ext cx="2759710" cy="1747520"/>
          </a:xfrm>
          <a:custGeom>
            <a:avLst/>
            <a:gdLst/>
            <a:ahLst/>
            <a:cxnLst/>
            <a:rect l="l" t="t" r="r" b="b"/>
            <a:pathLst>
              <a:path w="2759710" h="1747520">
                <a:moveTo>
                  <a:pt x="0" y="1747014"/>
                </a:moveTo>
                <a:lnTo>
                  <a:pt x="1909" y="1719825"/>
                </a:lnTo>
                <a:lnTo>
                  <a:pt x="3470" y="1688216"/>
                </a:lnTo>
                <a:lnTo>
                  <a:pt x="5444" y="1649992"/>
                </a:lnTo>
                <a:lnTo>
                  <a:pt x="8595" y="1602960"/>
                </a:lnTo>
                <a:lnTo>
                  <a:pt x="13686" y="1544924"/>
                </a:lnTo>
                <a:lnTo>
                  <a:pt x="21479" y="1473691"/>
                </a:lnTo>
                <a:lnTo>
                  <a:pt x="32739" y="1387065"/>
                </a:lnTo>
                <a:lnTo>
                  <a:pt x="37266" y="1350779"/>
                </a:lnTo>
                <a:lnTo>
                  <a:pt x="41629" y="1308932"/>
                </a:lnTo>
                <a:lnTo>
                  <a:pt x="45911" y="1262237"/>
                </a:lnTo>
                <a:lnTo>
                  <a:pt x="50193" y="1211405"/>
                </a:lnTo>
                <a:lnTo>
                  <a:pt x="54556" y="1157148"/>
                </a:lnTo>
                <a:lnTo>
                  <a:pt x="59083" y="1100178"/>
                </a:lnTo>
                <a:lnTo>
                  <a:pt x="63856" y="1041206"/>
                </a:lnTo>
                <a:lnTo>
                  <a:pt x="68955" y="980944"/>
                </a:lnTo>
                <a:lnTo>
                  <a:pt x="74464" y="920104"/>
                </a:lnTo>
                <a:lnTo>
                  <a:pt x="80463" y="859398"/>
                </a:lnTo>
                <a:lnTo>
                  <a:pt x="87035" y="799537"/>
                </a:lnTo>
                <a:lnTo>
                  <a:pt x="94262" y="741233"/>
                </a:lnTo>
                <a:lnTo>
                  <a:pt x="102225" y="685198"/>
                </a:lnTo>
                <a:lnTo>
                  <a:pt x="111005" y="632143"/>
                </a:lnTo>
                <a:lnTo>
                  <a:pt x="120686" y="582781"/>
                </a:lnTo>
                <a:lnTo>
                  <a:pt x="131348" y="537823"/>
                </a:lnTo>
                <a:lnTo>
                  <a:pt x="143074" y="497981"/>
                </a:lnTo>
                <a:lnTo>
                  <a:pt x="170044" y="436491"/>
                </a:lnTo>
                <a:lnTo>
                  <a:pt x="208175" y="399982"/>
                </a:lnTo>
                <a:lnTo>
                  <a:pt x="233293" y="393995"/>
                </a:lnTo>
                <a:lnTo>
                  <a:pt x="260583" y="397160"/>
                </a:lnTo>
                <a:lnTo>
                  <a:pt x="320787" y="426374"/>
                </a:lnTo>
                <a:lnTo>
                  <a:pt x="353255" y="450133"/>
                </a:lnTo>
                <a:lnTo>
                  <a:pt x="387002" y="478470"/>
                </a:lnTo>
                <a:lnTo>
                  <a:pt x="421806" y="510238"/>
                </a:lnTo>
                <a:lnTo>
                  <a:pt x="457445" y="544295"/>
                </a:lnTo>
                <a:lnTo>
                  <a:pt x="493694" y="579496"/>
                </a:lnTo>
                <a:lnTo>
                  <a:pt x="530330" y="614697"/>
                </a:lnTo>
                <a:lnTo>
                  <a:pt x="567132" y="648753"/>
                </a:lnTo>
                <a:lnTo>
                  <a:pt x="603875" y="680521"/>
                </a:lnTo>
                <a:lnTo>
                  <a:pt x="640338" y="708856"/>
                </a:lnTo>
                <a:lnTo>
                  <a:pt x="676296" y="732615"/>
                </a:lnTo>
                <a:lnTo>
                  <a:pt x="718830" y="758378"/>
                </a:lnTo>
                <a:lnTo>
                  <a:pt x="763816" y="786523"/>
                </a:lnTo>
                <a:lnTo>
                  <a:pt x="810674" y="816337"/>
                </a:lnTo>
                <a:lnTo>
                  <a:pt x="858822" y="847103"/>
                </a:lnTo>
                <a:lnTo>
                  <a:pt x="907681" y="878108"/>
                </a:lnTo>
                <a:lnTo>
                  <a:pt x="956669" y="908636"/>
                </a:lnTo>
                <a:lnTo>
                  <a:pt x="1005205" y="937972"/>
                </a:lnTo>
                <a:lnTo>
                  <a:pt x="1052709" y="965402"/>
                </a:lnTo>
                <a:lnTo>
                  <a:pt x="1098599" y="990210"/>
                </a:lnTo>
                <a:lnTo>
                  <a:pt x="1142294" y="1011682"/>
                </a:lnTo>
                <a:lnTo>
                  <a:pt x="1183214" y="1029103"/>
                </a:lnTo>
                <a:lnTo>
                  <a:pt x="1220778" y="1041758"/>
                </a:lnTo>
                <a:lnTo>
                  <a:pt x="1301105" y="1050317"/>
                </a:lnTo>
                <a:lnTo>
                  <a:pt x="1339964" y="1041605"/>
                </a:lnTo>
                <a:lnTo>
                  <a:pt x="1400300" y="998488"/>
                </a:lnTo>
                <a:lnTo>
                  <a:pt x="1424843" y="966384"/>
                </a:lnTo>
                <a:lnTo>
                  <a:pt x="1447682" y="928784"/>
                </a:lnTo>
                <a:lnTo>
                  <a:pt x="1470350" y="886837"/>
                </a:lnTo>
                <a:lnTo>
                  <a:pt x="1494382" y="841695"/>
                </a:lnTo>
                <a:lnTo>
                  <a:pt x="1511919" y="804539"/>
                </a:lnTo>
                <a:lnTo>
                  <a:pt x="1528038" y="761334"/>
                </a:lnTo>
                <a:lnTo>
                  <a:pt x="1543034" y="713336"/>
                </a:lnTo>
                <a:lnTo>
                  <a:pt x="1557202" y="661797"/>
                </a:lnTo>
                <a:lnTo>
                  <a:pt x="1570837" y="607971"/>
                </a:lnTo>
                <a:lnTo>
                  <a:pt x="1584235" y="553113"/>
                </a:lnTo>
                <a:lnTo>
                  <a:pt x="1597690" y="498477"/>
                </a:lnTo>
                <a:lnTo>
                  <a:pt x="1611498" y="445315"/>
                </a:lnTo>
                <a:lnTo>
                  <a:pt x="1625953" y="394882"/>
                </a:lnTo>
                <a:lnTo>
                  <a:pt x="1641350" y="348431"/>
                </a:lnTo>
                <a:lnTo>
                  <a:pt x="1657986" y="307218"/>
                </a:lnTo>
                <a:lnTo>
                  <a:pt x="1679353" y="258918"/>
                </a:lnTo>
                <a:lnTo>
                  <a:pt x="1701123" y="208868"/>
                </a:lnTo>
                <a:lnTo>
                  <a:pt x="1723433" y="159356"/>
                </a:lnTo>
                <a:lnTo>
                  <a:pt x="1746416" y="112672"/>
                </a:lnTo>
                <a:lnTo>
                  <a:pt x="1770208" y="71105"/>
                </a:lnTo>
                <a:lnTo>
                  <a:pt x="1794942" y="36944"/>
                </a:lnTo>
                <a:lnTo>
                  <a:pt x="1847776" y="0"/>
                </a:lnTo>
                <a:lnTo>
                  <a:pt x="1876146" y="1794"/>
                </a:lnTo>
                <a:lnTo>
                  <a:pt x="1918844" y="27368"/>
                </a:lnTo>
                <a:lnTo>
                  <a:pt x="1961391" y="74909"/>
                </a:lnTo>
                <a:lnTo>
                  <a:pt x="1983412" y="106870"/>
                </a:lnTo>
                <a:lnTo>
                  <a:pt x="2006362" y="144265"/>
                </a:lnTo>
                <a:lnTo>
                  <a:pt x="2030561" y="187077"/>
                </a:lnTo>
                <a:lnTo>
                  <a:pt x="2056332" y="235285"/>
                </a:lnTo>
                <a:lnTo>
                  <a:pt x="2083996" y="288872"/>
                </a:lnTo>
                <a:lnTo>
                  <a:pt x="2113876" y="347819"/>
                </a:lnTo>
                <a:lnTo>
                  <a:pt x="2146294" y="412106"/>
                </a:lnTo>
                <a:lnTo>
                  <a:pt x="2181571" y="481715"/>
                </a:lnTo>
                <a:lnTo>
                  <a:pt x="2217203" y="553228"/>
                </a:lnTo>
                <a:lnTo>
                  <a:pt x="2237007" y="593980"/>
                </a:lnTo>
                <a:lnTo>
                  <a:pt x="2257963" y="637650"/>
                </a:lnTo>
                <a:lnTo>
                  <a:pt x="2279942" y="683928"/>
                </a:lnTo>
                <a:lnTo>
                  <a:pt x="2302813" y="732505"/>
                </a:lnTo>
                <a:lnTo>
                  <a:pt x="2326447" y="783073"/>
                </a:lnTo>
                <a:lnTo>
                  <a:pt x="2350715" y="835321"/>
                </a:lnTo>
                <a:lnTo>
                  <a:pt x="2375486" y="888941"/>
                </a:lnTo>
                <a:lnTo>
                  <a:pt x="2400632" y="943623"/>
                </a:lnTo>
                <a:lnTo>
                  <a:pt x="2426022" y="999059"/>
                </a:lnTo>
                <a:lnTo>
                  <a:pt x="2451526" y="1054938"/>
                </a:lnTo>
                <a:lnTo>
                  <a:pt x="2477016" y="1110952"/>
                </a:lnTo>
                <a:lnTo>
                  <a:pt x="2502361" y="1166792"/>
                </a:lnTo>
                <a:lnTo>
                  <a:pt x="2527431" y="1222148"/>
                </a:lnTo>
                <a:lnTo>
                  <a:pt x="2552098" y="1276711"/>
                </a:lnTo>
                <a:lnTo>
                  <a:pt x="2576231" y="1330171"/>
                </a:lnTo>
                <a:lnTo>
                  <a:pt x="2599700" y="1382220"/>
                </a:lnTo>
                <a:lnTo>
                  <a:pt x="2622377" y="1432549"/>
                </a:lnTo>
                <a:lnTo>
                  <a:pt x="2644131" y="1480847"/>
                </a:lnTo>
                <a:lnTo>
                  <a:pt x="2664832" y="1526806"/>
                </a:lnTo>
                <a:lnTo>
                  <a:pt x="2684352" y="1570117"/>
                </a:lnTo>
                <a:lnTo>
                  <a:pt x="2702560" y="1610470"/>
                </a:lnTo>
                <a:lnTo>
                  <a:pt x="2719326" y="1647556"/>
                </a:lnTo>
                <a:lnTo>
                  <a:pt x="2748016" y="1710691"/>
                </a:lnTo>
                <a:lnTo>
                  <a:pt x="2759680" y="1736121"/>
                </a:lnTo>
              </a:path>
            </a:pathLst>
          </a:custGeom>
          <a:ln w="76199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5817" y="4503592"/>
            <a:ext cx="3305175" cy="0"/>
          </a:xfrm>
          <a:custGeom>
            <a:avLst/>
            <a:gdLst/>
            <a:ahLst/>
            <a:cxnLst/>
            <a:rect l="l" t="t" r="r" b="b"/>
            <a:pathLst>
              <a:path w="3305175">
                <a:moveTo>
                  <a:pt x="0" y="0"/>
                </a:moveTo>
                <a:lnTo>
                  <a:pt x="330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8266" y="2786154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78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9364" y="4150374"/>
            <a:ext cx="250777" cy="25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19364" y="4150374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3130" y="3484267"/>
            <a:ext cx="250776" cy="25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53130" y="348426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3070" y="3233490"/>
            <a:ext cx="250776" cy="250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3070" y="3233490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6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0751" y="3580159"/>
            <a:ext cx="250777" cy="250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0751" y="35801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7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5279" y="3081757"/>
            <a:ext cx="250776" cy="250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5279" y="3081757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125388"/>
                </a:moveTo>
                <a:lnTo>
                  <a:pt x="9853" y="76581"/>
                </a:lnTo>
                <a:lnTo>
                  <a:pt x="36725" y="36725"/>
                </a:lnTo>
                <a:lnTo>
                  <a:pt x="76581" y="9853"/>
                </a:lnTo>
                <a:lnTo>
                  <a:pt x="125388" y="0"/>
                </a:lnTo>
                <a:lnTo>
                  <a:pt x="173372" y="9544"/>
                </a:lnTo>
                <a:lnTo>
                  <a:pt x="214051" y="36725"/>
                </a:lnTo>
                <a:lnTo>
                  <a:pt x="241232" y="77404"/>
                </a:lnTo>
                <a:lnTo>
                  <a:pt x="250776" y="125388"/>
                </a:lnTo>
                <a:lnTo>
                  <a:pt x="240923" y="174195"/>
                </a:lnTo>
                <a:lnTo>
                  <a:pt x="214051" y="214051"/>
                </a:lnTo>
                <a:lnTo>
                  <a:pt x="174195" y="240923"/>
                </a:lnTo>
                <a:lnTo>
                  <a:pt x="125388" y="250777"/>
                </a:lnTo>
                <a:lnTo>
                  <a:pt x="76581" y="240923"/>
                </a:lnTo>
                <a:lnTo>
                  <a:pt x="36725" y="214051"/>
                </a:lnTo>
                <a:lnTo>
                  <a:pt x="9853" y="174195"/>
                </a:lnTo>
                <a:lnTo>
                  <a:pt x="0" y="125388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4169" y="383414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5169" y="3322559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1569" y="2832785"/>
            <a:ext cx="250825" cy="250825"/>
          </a:xfrm>
          <a:custGeom>
            <a:avLst/>
            <a:gdLst/>
            <a:ahLst/>
            <a:cxnLst/>
            <a:rect l="l" t="t" r="r" b="b"/>
            <a:pathLst>
              <a:path w="250825" h="250825">
                <a:moveTo>
                  <a:pt x="0" y="0"/>
                </a:moveTo>
                <a:lnTo>
                  <a:pt x="250776" y="0"/>
                </a:lnTo>
                <a:lnTo>
                  <a:pt x="250776" y="250777"/>
                </a:lnTo>
                <a:lnTo>
                  <a:pt x="0" y="25077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601224" y="3205068"/>
            <a:ext cx="327152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Occam’s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Razor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36830">
              <a:lnSpc>
                <a:spcPct val="100699"/>
              </a:lnSpc>
            </a:pPr>
            <a:r>
              <a:rPr sz="1800" i="1" spc="-5" dirty="0">
                <a:latin typeface="Arial"/>
                <a:cs typeface="Arial"/>
              </a:rPr>
              <a:t>“Among </a:t>
            </a:r>
            <a:r>
              <a:rPr sz="1800" i="1" dirty="0">
                <a:latin typeface="Arial"/>
                <a:cs typeface="Arial"/>
              </a:rPr>
              <a:t>competing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hypotheses,  the </a:t>
            </a:r>
            <a:r>
              <a:rPr sz="1800" i="1" dirty="0">
                <a:latin typeface="Arial"/>
                <a:cs typeface="Arial"/>
              </a:rPr>
              <a:t>simplest </a:t>
            </a:r>
            <a:r>
              <a:rPr sz="1800" i="1" spc="-5" dirty="0">
                <a:latin typeface="Arial"/>
                <a:cs typeface="Arial"/>
              </a:rPr>
              <a:t>is 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best”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William of Ockham, 1285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1347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298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Regularization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89009" y="858549"/>
            <a:ext cx="8565992" cy="49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7325" y="807100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9" y="0"/>
                </a:lnTo>
                <a:lnTo>
                  <a:pt x="1069499" y="544799"/>
                </a:lnTo>
                <a:lnTo>
                  <a:pt x="0" y="544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05375" y="35156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regularization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</a:t>
            </a:r>
            <a:r>
              <a:rPr sz="1800" spc="-5" dirty="0">
                <a:latin typeface="Arial"/>
                <a:cs typeface="Arial"/>
              </a:rPr>
              <a:t>(hyperparameter)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3636" y="0"/>
            <a:ext cx="279663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2025" y="1447560"/>
            <a:ext cx="780669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3964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37761C"/>
                </a:solidFill>
                <a:latin typeface="Arial"/>
                <a:cs typeface="Arial"/>
              </a:rPr>
              <a:t>common </a:t>
            </a: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use:  </a:t>
            </a:r>
            <a:r>
              <a:rPr sz="3000" b="1" spc="-5" dirty="0">
                <a:latin typeface="Arial"/>
                <a:cs typeface="Arial"/>
              </a:rPr>
              <a:t>L2</a:t>
            </a:r>
            <a:r>
              <a:rPr sz="3000" b="1" spc="-10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regularization  </a:t>
            </a:r>
            <a:r>
              <a:rPr sz="3000" spc="-5" dirty="0">
                <a:latin typeface="Arial"/>
                <a:cs typeface="Arial"/>
              </a:rPr>
              <a:t>L1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Elastic </a:t>
            </a:r>
            <a:r>
              <a:rPr sz="3000" spc="-5" dirty="0">
                <a:latin typeface="Arial"/>
                <a:cs typeface="Arial"/>
              </a:rPr>
              <a:t>net (L1 </a:t>
            </a:r>
            <a:r>
              <a:rPr sz="3000" dirty="0">
                <a:latin typeface="Arial"/>
                <a:cs typeface="Arial"/>
              </a:rPr>
              <a:t>+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L2)</a:t>
            </a:r>
            <a:endParaRPr sz="3000">
              <a:latin typeface="Arial"/>
              <a:cs typeface="Arial"/>
            </a:endParaRPr>
          </a:p>
          <a:p>
            <a:pPr marL="12700" marR="841375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Max norm regularization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(might </a:t>
            </a:r>
            <a:r>
              <a:rPr sz="3000" dirty="0">
                <a:solidFill>
                  <a:srgbClr val="999999"/>
                </a:solidFill>
                <a:latin typeface="Arial"/>
                <a:cs typeface="Arial"/>
              </a:rPr>
              <a:t>see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later)  </a:t>
            </a:r>
            <a:r>
              <a:rPr sz="3000" spc="-5" dirty="0">
                <a:latin typeface="Arial"/>
                <a:cs typeface="Arial"/>
              </a:rPr>
              <a:t>Dropout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(will </a:t>
            </a:r>
            <a:r>
              <a:rPr sz="3000" dirty="0">
                <a:solidFill>
                  <a:srgbClr val="999999"/>
                </a:solidFill>
                <a:latin typeface="Arial"/>
                <a:cs typeface="Arial"/>
              </a:rPr>
              <a:t>see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 later)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Fancier: Batch </a:t>
            </a:r>
            <a:r>
              <a:rPr sz="3000" spc="-5" dirty="0">
                <a:latin typeface="Arial"/>
                <a:cs typeface="Arial"/>
              </a:rPr>
              <a:t>normalization, </a:t>
            </a:r>
            <a:r>
              <a:rPr sz="3000" dirty="0">
                <a:latin typeface="Arial"/>
                <a:cs typeface="Arial"/>
              </a:rPr>
              <a:t>stochastic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depth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90275" y="1883275"/>
            <a:ext cx="2562049" cy="438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6937" y="2397295"/>
            <a:ext cx="2548721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0262" y="2866500"/>
            <a:ext cx="3781415" cy="438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53390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L2 Regularization (Weight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Decay)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010150" y="974875"/>
            <a:ext cx="3785724" cy="64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375" y="1124675"/>
            <a:ext cx="2430799" cy="498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775" y="1966697"/>
            <a:ext cx="2564075" cy="4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850" y="2431050"/>
            <a:ext cx="4518297" cy="563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4900" y="3597574"/>
            <a:ext cx="3174199" cy="64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53390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L2 Regularization (Weight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Decay)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010150" y="974875"/>
            <a:ext cx="3785724" cy="64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375" y="1124675"/>
            <a:ext cx="2430799" cy="498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775" y="1966697"/>
            <a:ext cx="2564075" cy="4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850" y="2431050"/>
            <a:ext cx="4518297" cy="563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4900" y="3597574"/>
            <a:ext cx="3174199" cy="64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0149" y="2164056"/>
            <a:ext cx="320167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(If </a:t>
            </a:r>
            <a:r>
              <a:rPr sz="180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Bayesian: L2  regularization also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corresponds  </a:t>
            </a:r>
            <a:r>
              <a:rPr sz="1800" spc="-5" dirty="0">
                <a:latin typeface="Arial"/>
                <a:cs typeface="Arial"/>
              </a:rPr>
              <a:t>MAP inference using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Gaussian prior 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79416"/>
            <a:ext cx="8153400" cy="11283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800" b="1" spc="-5" dirty="0">
                <a:solidFill>
                  <a:srgbClr val="000000"/>
                </a:solidFill>
                <a:latin typeface="Arial"/>
                <a:cs typeface="Arial"/>
              </a:rPr>
              <a:t>Recall from last </a:t>
            </a:r>
            <a:r>
              <a:rPr sz="2800" b="1" dirty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sz="2800" dirty="0">
                <a:solidFill>
                  <a:srgbClr val="000000"/>
                </a:solidFill>
              </a:rPr>
              <a:t>: </a:t>
            </a:r>
            <a:r>
              <a:rPr sz="2800" spc="-5" dirty="0">
                <a:solidFill>
                  <a:srgbClr val="000000"/>
                </a:solidFill>
              </a:rPr>
              <a:t>Linear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Classifier</a:t>
            </a:r>
            <a:endParaRPr sz="2800">
              <a:latin typeface="Arial"/>
              <a:cs typeface="Arial"/>
            </a:endParaRPr>
          </a:p>
          <a:p>
            <a:pPr marL="4974590">
              <a:lnSpc>
                <a:spcPct val="100000"/>
              </a:lnSpc>
              <a:spcBef>
                <a:spcPts val="560"/>
              </a:spcBef>
            </a:pPr>
            <a:r>
              <a:rPr sz="3600" spc="-10" dirty="0">
                <a:solidFill>
                  <a:srgbClr val="000000"/>
                </a:solidFill>
              </a:rPr>
              <a:t>f(x,W) </a:t>
            </a:r>
            <a:r>
              <a:rPr sz="3600" dirty="0">
                <a:solidFill>
                  <a:srgbClr val="000000"/>
                </a:solidFill>
              </a:rPr>
              <a:t>= </a:t>
            </a:r>
            <a:r>
              <a:rPr sz="3600" spc="-5" dirty="0">
                <a:solidFill>
                  <a:srgbClr val="000000"/>
                </a:solidFill>
              </a:rPr>
              <a:t>Wx </a:t>
            </a:r>
            <a:r>
              <a:rPr sz="3600" dirty="0">
                <a:solidFill>
                  <a:srgbClr val="000000"/>
                </a:solidFill>
              </a:rPr>
              <a:t>+</a:t>
            </a:r>
            <a:r>
              <a:rPr sz="3600" spc="-1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403200" y="1304050"/>
            <a:ext cx="3383249" cy="2411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350" y="2115625"/>
            <a:ext cx="4961098" cy="1924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2138" y="4014125"/>
            <a:ext cx="6347061" cy="67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175" y="572699"/>
            <a:ext cx="4364924" cy="1619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6125" y="1089580"/>
            <a:ext cx="596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scores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5" dirty="0">
                <a:latin typeface="Arial"/>
                <a:cs typeface="Arial"/>
              </a:rPr>
              <a:t>unnormalized log probabilities of the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25301" y="1573062"/>
            <a:ext cx="1784897" cy="35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0538" y="156830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422" y="0"/>
                </a:lnTo>
                <a:lnTo>
                  <a:pt x="1794422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5301" y="1573062"/>
            <a:ext cx="1784897" cy="35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0538" y="156830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422" y="0"/>
                </a:lnTo>
                <a:lnTo>
                  <a:pt x="1794422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6125" y="1089580"/>
            <a:ext cx="596328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scores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5" dirty="0">
                <a:latin typeface="Arial"/>
                <a:cs typeface="Arial"/>
              </a:rPr>
              <a:t>unnormalized log probabilities of the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823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9320" y="1504695"/>
            <a:ext cx="2886577" cy="492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557" y="1499932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102" y="0"/>
                </a:lnTo>
                <a:lnTo>
                  <a:pt x="2896102" y="501762"/>
                </a:lnTo>
                <a:lnTo>
                  <a:pt x="0" y="50176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5301" y="1573062"/>
            <a:ext cx="1784897" cy="35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0538" y="156830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422" y="0"/>
                </a:lnTo>
                <a:lnTo>
                  <a:pt x="1794422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6125" y="1089580"/>
            <a:ext cx="596328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scores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5" dirty="0">
                <a:latin typeface="Arial"/>
                <a:cs typeface="Arial"/>
              </a:rPr>
              <a:t>unnormalized log probabilities of the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823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9320" y="1504695"/>
            <a:ext cx="2886577" cy="492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557" y="1499932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102" y="0"/>
                </a:lnTo>
                <a:lnTo>
                  <a:pt x="2896102" y="501762"/>
                </a:lnTo>
                <a:lnTo>
                  <a:pt x="0" y="50176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8999" y="1404875"/>
            <a:ext cx="713740" cy="778510"/>
          </a:xfrm>
          <a:custGeom>
            <a:avLst/>
            <a:gdLst/>
            <a:ahLst/>
            <a:cxnLst/>
            <a:rect l="l" t="t" r="r" b="b"/>
            <a:pathLst>
              <a:path w="713739" h="778510">
                <a:moveTo>
                  <a:pt x="0" y="0"/>
                </a:moveTo>
                <a:lnTo>
                  <a:pt x="713699" y="0"/>
                </a:lnTo>
                <a:lnTo>
                  <a:pt x="713699" y="777899"/>
                </a:lnTo>
                <a:lnTo>
                  <a:pt x="0" y="777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79075" y="2441008"/>
            <a:ext cx="2289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6125" y="2194480"/>
            <a:ext cx="59359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Want to maximize the log likelihood, or (for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loss function)  to minimize the negative log likelihood of the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546" y="2829599"/>
            <a:ext cx="3801064" cy="442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3783" y="2824837"/>
            <a:ext cx="3810635" cy="452120"/>
          </a:xfrm>
          <a:custGeom>
            <a:avLst/>
            <a:gdLst/>
            <a:ahLst/>
            <a:cxnLst/>
            <a:rect l="l" t="t" r="r" b="b"/>
            <a:pathLst>
              <a:path w="3810634" h="452120">
                <a:moveTo>
                  <a:pt x="0" y="0"/>
                </a:moveTo>
                <a:lnTo>
                  <a:pt x="3810589" y="0"/>
                </a:lnTo>
                <a:lnTo>
                  <a:pt x="3810589" y="451674"/>
                </a:lnTo>
                <a:lnTo>
                  <a:pt x="0" y="4516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5301" y="1573062"/>
            <a:ext cx="1784897" cy="35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0538" y="156830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422" y="0"/>
                </a:lnTo>
                <a:lnTo>
                  <a:pt x="1794422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5" y="1089580"/>
            <a:ext cx="596328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scores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5" dirty="0">
                <a:latin typeface="Arial"/>
                <a:cs typeface="Arial"/>
              </a:rPr>
              <a:t>unnormalized log probabilities of the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823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9320" y="1504695"/>
            <a:ext cx="2886577" cy="492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557" y="1499932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102" y="0"/>
                </a:lnTo>
                <a:lnTo>
                  <a:pt x="2896102" y="501762"/>
                </a:lnTo>
                <a:lnTo>
                  <a:pt x="0" y="50176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6125" y="2194480"/>
            <a:ext cx="59359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Want to maximize the log likelihood, or (for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loss function)  to minimize the negative log likelihood of the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8550" y="2372710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546" y="2829599"/>
            <a:ext cx="3801064" cy="442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3783" y="2824837"/>
            <a:ext cx="3810635" cy="452120"/>
          </a:xfrm>
          <a:custGeom>
            <a:avLst/>
            <a:gdLst/>
            <a:ahLst/>
            <a:cxnLst/>
            <a:rect l="l" t="t" r="r" b="b"/>
            <a:pathLst>
              <a:path w="3810634" h="452120">
                <a:moveTo>
                  <a:pt x="0" y="0"/>
                </a:moveTo>
                <a:lnTo>
                  <a:pt x="3810589" y="0"/>
                </a:lnTo>
                <a:lnTo>
                  <a:pt x="3810589" y="451674"/>
                </a:lnTo>
                <a:lnTo>
                  <a:pt x="0" y="4516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7050" y="3641012"/>
            <a:ext cx="2614024" cy="65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21700" y="3741880"/>
            <a:ext cx="127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summary: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9449" y="3536824"/>
            <a:ext cx="5788025" cy="0"/>
          </a:xfrm>
          <a:custGeom>
            <a:avLst/>
            <a:gdLst/>
            <a:ahLst/>
            <a:cxnLst/>
            <a:rect l="l" t="t" r="r" b="b"/>
            <a:pathLst>
              <a:path w="5788025">
                <a:moveTo>
                  <a:pt x="0" y="0"/>
                </a:moveTo>
                <a:lnTo>
                  <a:pt x="57875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5301" y="1573062"/>
            <a:ext cx="1784897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20538" y="156830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422" y="0"/>
                </a:lnTo>
                <a:lnTo>
                  <a:pt x="1794422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26125" y="1089580"/>
            <a:ext cx="596328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scores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5" dirty="0">
                <a:latin typeface="Arial"/>
                <a:cs typeface="Arial"/>
              </a:rPr>
              <a:t>unnormalized log probabilities of the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823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9320" y="1504695"/>
            <a:ext cx="2886577" cy="492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4557" y="1499932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102" y="0"/>
                </a:lnTo>
                <a:lnTo>
                  <a:pt x="2896102" y="501762"/>
                </a:lnTo>
                <a:lnTo>
                  <a:pt x="0" y="50176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5" y="2415400"/>
            <a:ext cx="1062990" cy="16706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7975" y="966837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4800" y="4188881"/>
            <a:ext cx="304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5" y="2415400"/>
            <a:ext cx="1062990" cy="16706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7975" y="966837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4800" y="4188881"/>
            <a:ext cx="304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45075" y="325060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1950" y="320960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3375" y="2415400"/>
            <a:ext cx="1062990" cy="1670685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225" y="2850081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2075" y="1955156"/>
            <a:ext cx="268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r>
              <a:rPr sz="18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5" y="2415400"/>
            <a:ext cx="1062990" cy="16706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7975" y="966837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4800" y="4188881"/>
            <a:ext cx="304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45075" y="325060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1950" y="320960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3375" y="2415400"/>
            <a:ext cx="1062990" cy="1670685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225" y="2850081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2075" y="1955156"/>
            <a:ext cx="268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r>
              <a:rPr sz="18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4" y="3250600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3349" y="320960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799" y="2834456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25575" y="2415400"/>
            <a:ext cx="1062990" cy="1670685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7450" y="4188881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00" y="359083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Softmax Classifier </a:t>
            </a:r>
            <a:r>
              <a:rPr spc="-5" dirty="0">
                <a:solidFill>
                  <a:srgbClr val="000000"/>
                </a:solidFill>
              </a:rPr>
              <a:t>(Multinomial Logistic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5" y="2415400"/>
            <a:ext cx="1062990" cy="16706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7975" y="966837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4800" y="4188881"/>
            <a:ext cx="304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45075" y="325060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1950" y="320960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3375" y="2415400"/>
            <a:ext cx="1062990" cy="1670685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225" y="2850081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2075" y="1955156"/>
            <a:ext cx="268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r>
              <a:rPr sz="18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8337" y="1077024"/>
            <a:ext cx="1177415" cy="115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4" y="3250600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3349" y="320960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799" y="2834456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5575" y="2415400"/>
            <a:ext cx="1062990" cy="1670685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595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7450" y="4188881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74" y="2721249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12824" y="2705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824" y="2705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20400" y="2486115"/>
            <a:ext cx="1739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L_i </a:t>
            </a: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9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000">
              <a:latin typeface="Arial"/>
              <a:cs typeface="Arial"/>
            </a:endParaRPr>
          </a:p>
          <a:p>
            <a:pPr marL="434340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1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9900FF"/>
                </a:solidFill>
                <a:latin typeface="Arial"/>
                <a:cs typeface="Arial"/>
              </a:rPr>
              <a:t>0.89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6247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Arial"/>
                <a:cs typeface="Arial"/>
              </a:rPr>
              <a:t>Recall from last </a:t>
            </a:r>
            <a:r>
              <a:rPr sz="2800" b="1" dirty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sz="2800" dirty="0">
                <a:solidFill>
                  <a:srgbClr val="000000"/>
                </a:solidFill>
              </a:rPr>
              <a:t>: </a:t>
            </a:r>
            <a:r>
              <a:rPr sz="2800" spc="-5" dirty="0">
                <a:solidFill>
                  <a:srgbClr val="000000"/>
                </a:solidFill>
              </a:rPr>
              <a:t>Linear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350" y="742450"/>
            <a:ext cx="4314350" cy="3489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6500" y="632758"/>
            <a:ext cx="3061335" cy="3631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TODO:</a:t>
            </a:r>
            <a:endParaRPr sz="2400">
              <a:latin typeface="Arial"/>
              <a:cs typeface="Arial"/>
            </a:endParaRPr>
          </a:p>
          <a:p>
            <a:pPr marL="448309" marR="5080" indent="-419100">
              <a:lnSpc>
                <a:spcPct val="100699"/>
              </a:lnSpc>
              <a:spcBef>
                <a:spcPts val="1590"/>
              </a:spcBef>
              <a:buAutoNum type="arabicPeriod"/>
              <a:tabLst>
                <a:tab pos="448309" algn="l"/>
                <a:tab pos="448945" algn="l"/>
              </a:tabLst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loss function  </a:t>
            </a:r>
            <a:r>
              <a:rPr sz="1800" spc="-5" dirty="0">
                <a:latin typeface="Arial"/>
                <a:cs typeface="Arial"/>
              </a:rPr>
              <a:t>that quantifies our  unhappiness with the  </a:t>
            </a:r>
            <a:r>
              <a:rPr sz="1800" dirty="0">
                <a:latin typeface="Arial"/>
                <a:cs typeface="Arial"/>
              </a:rPr>
              <a:t>scores </a:t>
            </a:r>
            <a:r>
              <a:rPr sz="1800" spc="-5" dirty="0">
                <a:latin typeface="Arial"/>
                <a:cs typeface="Arial"/>
              </a:rPr>
              <a:t>across 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training  data.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448309" marR="40640" indent="-419100">
              <a:lnSpc>
                <a:spcPct val="100699"/>
              </a:lnSpc>
              <a:buAutoNum type="arabicPeriod"/>
              <a:tabLst>
                <a:tab pos="448309" algn="l"/>
                <a:tab pos="448945" algn="l"/>
              </a:tabLst>
            </a:pPr>
            <a:r>
              <a:rPr sz="1800" spc="-5" dirty="0">
                <a:latin typeface="Arial"/>
                <a:cs typeface="Arial"/>
              </a:rPr>
              <a:t>Come up 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way of  efficiently finding the  parameters that minimize  the loss function.  </a:t>
            </a:r>
            <a:r>
              <a:rPr sz="1800" b="1" spc="-5" dirty="0">
                <a:latin typeface="Arial"/>
                <a:cs typeface="Arial"/>
              </a:rPr>
              <a:t>(optimization)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25" y="4331702"/>
            <a:ext cx="41287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Cat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CC-BY 2.0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;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Car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 domain;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Frog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300" y="36075"/>
            <a:ext cx="8837399" cy="4404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100" y="238160"/>
            <a:ext cx="2940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Softmax </a:t>
            </a:r>
            <a:r>
              <a:rPr sz="3000" dirty="0">
                <a:solidFill>
                  <a:srgbClr val="000000"/>
                </a:solidFill>
              </a:rPr>
              <a:t>vs.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SVM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45075" y="1058775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2050" y="1148499"/>
            <a:ext cx="4459824" cy="47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100" y="238160"/>
            <a:ext cx="2940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Softmax </a:t>
            </a:r>
            <a:r>
              <a:rPr sz="3000" dirty="0">
                <a:solidFill>
                  <a:srgbClr val="000000"/>
                </a:solidFill>
              </a:rPr>
              <a:t>vs.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SVM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45075" y="1058775"/>
            <a:ext cx="2614024" cy="65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2050" y="1148499"/>
            <a:ext cx="4459824" cy="47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9775" y="2137635"/>
            <a:ext cx="26924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assume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scores:  </a:t>
            </a:r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-2,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3]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9,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9]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-100,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-100]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and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3251" y="4036943"/>
            <a:ext cx="1000124" cy="42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8489" y="4032181"/>
            <a:ext cx="1009650" cy="438150"/>
          </a:xfrm>
          <a:custGeom>
            <a:avLst/>
            <a:gdLst/>
            <a:ahLst/>
            <a:cxnLst/>
            <a:rect l="l" t="t" r="r" b="b"/>
            <a:pathLst>
              <a:path w="1009650" h="438150">
                <a:moveTo>
                  <a:pt x="0" y="0"/>
                </a:moveTo>
                <a:lnTo>
                  <a:pt x="1009649" y="0"/>
                </a:lnTo>
                <a:lnTo>
                  <a:pt x="1009649" y="438149"/>
                </a:lnTo>
                <a:lnTo>
                  <a:pt x="0" y="438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2917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47024" y="2123332"/>
            <a:ext cx="435800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Suppose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take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datapoint  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jiggle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bit (changing its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score slightly).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What happens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  the loss in both</a:t>
            </a:r>
            <a:r>
              <a:rPr sz="2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cases?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0550" y="2006466"/>
            <a:ext cx="3407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000000"/>
                </a:solidFill>
              </a:rPr>
              <a:t>Optimization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700" y="54374"/>
            <a:ext cx="6674604" cy="44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28725" y="4527777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700" y="54374"/>
            <a:ext cx="6674604" cy="44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500" y="4572351"/>
            <a:ext cx="1562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Walking </a:t>
            </a:r>
            <a:r>
              <a:rPr sz="600" u="sng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man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695" y="2487399"/>
            <a:ext cx="1521573" cy="1757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699" y="896613"/>
            <a:ext cx="5717200" cy="3715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000" y="160283"/>
            <a:ext cx="8037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Strategy #1: </a:t>
            </a:r>
            <a:r>
              <a:rPr dirty="0">
                <a:solidFill>
                  <a:srgbClr val="000000"/>
                </a:solidFill>
              </a:rPr>
              <a:t>A </a:t>
            </a:r>
            <a:r>
              <a:rPr spc="-5" dirty="0">
                <a:solidFill>
                  <a:srgbClr val="000000"/>
                </a:solidFill>
              </a:rPr>
              <a:t>first </a:t>
            </a:r>
            <a:r>
              <a:rPr dirty="0">
                <a:solidFill>
                  <a:srgbClr val="000000"/>
                </a:solidFill>
              </a:rPr>
              <a:t>very </a:t>
            </a:r>
            <a:r>
              <a:rPr spc="-5" dirty="0">
                <a:solidFill>
                  <a:srgbClr val="000000"/>
                </a:solidFill>
              </a:rPr>
              <a:t>bad idea </a:t>
            </a:r>
            <a:r>
              <a:rPr dirty="0">
                <a:solidFill>
                  <a:srgbClr val="000000"/>
                </a:solidFill>
              </a:rPr>
              <a:t>solution: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Random</a:t>
            </a:r>
            <a:r>
              <a:rPr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search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312" y="1431725"/>
            <a:ext cx="8765374" cy="200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475" y="428908"/>
            <a:ext cx="6115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</a:t>
            </a:r>
            <a:r>
              <a:rPr dirty="0">
                <a:solidFill>
                  <a:srgbClr val="000000"/>
                </a:solidFill>
              </a:rPr>
              <a:t>see </a:t>
            </a:r>
            <a:r>
              <a:rPr spc="-5" dirty="0">
                <a:solidFill>
                  <a:srgbClr val="000000"/>
                </a:solidFill>
              </a:rPr>
              <a:t>how well this works on the test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set...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2850" y="3694733"/>
            <a:ext cx="3462654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15.5% accuracy! not bad!  (SOTA 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~95%)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000" y="160283"/>
            <a:ext cx="4137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Strategy #2: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Follow the</a:t>
            </a:r>
            <a:r>
              <a:rPr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slope</a:t>
            </a:r>
          </a:p>
        </p:txBody>
      </p:sp>
      <p:sp>
        <p:nvSpPr>
          <p:cNvPr id="3" name="object 3"/>
          <p:cNvSpPr/>
          <p:nvPr/>
        </p:nvSpPr>
        <p:spPr>
          <a:xfrm>
            <a:off x="1702018" y="806559"/>
            <a:ext cx="5478508" cy="3650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348" y="2835349"/>
            <a:ext cx="974949" cy="112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58200" y="3961650"/>
            <a:ext cx="478790" cy="27305"/>
          </a:xfrm>
          <a:custGeom>
            <a:avLst/>
            <a:gdLst/>
            <a:ahLst/>
            <a:cxnLst/>
            <a:rect l="l" t="t" r="r" b="b"/>
            <a:pathLst>
              <a:path w="478789" h="27304">
                <a:moveTo>
                  <a:pt x="0" y="0"/>
                </a:moveTo>
                <a:lnTo>
                  <a:pt x="478683" y="2713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5577" y="3947841"/>
            <a:ext cx="107142" cy="81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000" y="160283"/>
            <a:ext cx="4137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Strategy #2: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Follow the</a:t>
            </a:r>
            <a:r>
              <a:rPr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slope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650" y="913233"/>
            <a:ext cx="5828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 1-dimension, the derivative 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3525" y="1611975"/>
            <a:ext cx="3638549" cy="857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000" y="2965565"/>
            <a:ext cx="87426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In multiple dimensions, the </a:t>
            </a:r>
            <a:r>
              <a:rPr sz="2000" b="1" spc="-5" dirty="0">
                <a:latin typeface="Arial"/>
                <a:cs typeface="Arial"/>
              </a:rPr>
              <a:t>gradient </a:t>
            </a:r>
            <a:r>
              <a:rPr sz="2000" spc="-5" dirty="0">
                <a:latin typeface="Arial"/>
                <a:cs typeface="Arial"/>
              </a:rPr>
              <a:t>is the </a:t>
            </a:r>
            <a:r>
              <a:rPr sz="2000" dirty="0">
                <a:latin typeface="Arial"/>
                <a:cs typeface="Arial"/>
              </a:rPr>
              <a:t>vector </a:t>
            </a:r>
            <a:r>
              <a:rPr sz="2000" spc="-5" dirty="0">
                <a:latin typeface="Arial"/>
                <a:cs typeface="Arial"/>
              </a:rPr>
              <a:t>of (partial derivatives) along  each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dimension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slope </a:t>
            </a:r>
            <a:r>
              <a:rPr sz="2000" spc="-5" dirty="0">
                <a:latin typeface="Arial"/>
                <a:cs typeface="Arial"/>
              </a:rPr>
              <a:t>in any direction is the </a:t>
            </a:r>
            <a:r>
              <a:rPr sz="2000" b="1" spc="-5" dirty="0">
                <a:latin typeface="Arial"/>
                <a:cs typeface="Arial"/>
              </a:rPr>
              <a:t>dot product </a:t>
            </a:r>
            <a:r>
              <a:rPr sz="2000" spc="-5" dirty="0">
                <a:latin typeface="Arial"/>
                <a:cs typeface="Arial"/>
              </a:rPr>
              <a:t>of the direction with the gradient  The direction of </a:t>
            </a:r>
            <a:r>
              <a:rPr sz="2000" dirty="0">
                <a:latin typeface="Arial"/>
                <a:cs typeface="Arial"/>
              </a:rPr>
              <a:t>steepest </a:t>
            </a:r>
            <a:r>
              <a:rPr sz="2000" spc="-5" dirty="0">
                <a:latin typeface="Arial"/>
                <a:cs typeface="Arial"/>
              </a:rPr>
              <a:t>descent is the </a:t>
            </a:r>
            <a:r>
              <a:rPr sz="2000" b="1" spc="-5" dirty="0">
                <a:latin typeface="Arial"/>
                <a:cs typeface="Arial"/>
              </a:rPr>
              <a:t>negative gradient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Suppose: </a:t>
            </a:r>
            <a:r>
              <a:rPr sz="1800" dirty="0">
                <a:solidFill>
                  <a:srgbClr val="000000"/>
                </a:solidFill>
              </a:rPr>
              <a:t>3 </a:t>
            </a:r>
            <a:r>
              <a:rPr sz="1800" spc="-5" dirty="0">
                <a:solidFill>
                  <a:srgbClr val="000000"/>
                </a:solidFill>
              </a:rPr>
              <a:t>training examples, </a:t>
            </a:r>
            <a:r>
              <a:rPr sz="1800" dirty="0">
                <a:solidFill>
                  <a:srgbClr val="000000"/>
                </a:solidFill>
              </a:rPr>
              <a:t>3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classes.  </a:t>
            </a:r>
            <a:r>
              <a:rPr sz="1800" spc="-5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some W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6325" y="869858"/>
            <a:ext cx="66929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16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84649" y="98133"/>
            <a:ext cx="230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(first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4649" y="822033"/>
            <a:ext cx="206819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16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6325" y="869858"/>
            <a:ext cx="66929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72009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sz="2400" b="1" spc="-5" dirty="0">
                <a:solidFill>
                  <a:srgbClr val="37761C"/>
                </a:solidFill>
                <a:latin typeface="Arial"/>
                <a:cs typeface="Arial"/>
              </a:rPr>
              <a:t>-2.</a:t>
            </a:r>
            <a:r>
              <a:rPr sz="2400" b="1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9025" y="1997280"/>
            <a:ext cx="25463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25" y="3403508"/>
            <a:ext cx="66929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8649" y="2014649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9" y="0"/>
                </a:lnTo>
                <a:lnTo>
                  <a:pt x="3394499" y="1489799"/>
                </a:lnTo>
                <a:lnTo>
                  <a:pt x="0" y="1489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1400" y="2776650"/>
            <a:ext cx="2289975" cy="53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1874" y="2767124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5" y="0"/>
                </a:lnTo>
                <a:lnTo>
                  <a:pt x="2309025" y="558574"/>
                </a:lnTo>
                <a:lnTo>
                  <a:pt x="0" y="5585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78649" y="2014649"/>
            <a:ext cx="3394710" cy="149034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1.25322 </a:t>
            </a: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-</a:t>
            </a:r>
            <a:r>
              <a:rPr sz="2000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)/0.0001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-2.5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90511" y="1365990"/>
            <a:ext cx="666750" cy="637540"/>
          </a:xfrm>
          <a:custGeom>
            <a:avLst/>
            <a:gdLst/>
            <a:ahLst/>
            <a:cxnLst/>
            <a:rect l="l" t="t" r="r" b="b"/>
            <a:pathLst>
              <a:path w="666750" h="637539">
                <a:moveTo>
                  <a:pt x="666388" y="63700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265" y="1336121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20374" y="41241"/>
                </a:moveTo>
                <a:lnTo>
                  <a:pt x="0" y="0"/>
                </a:lnTo>
                <a:lnTo>
                  <a:pt x="42116" y="18495"/>
                </a:lnTo>
                <a:lnTo>
                  <a:pt x="20374" y="4124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265" y="1336121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42116" y="18495"/>
                </a:moveTo>
                <a:lnTo>
                  <a:pt x="0" y="0"/>
                </a:lnTo>
                <a:lnTo>
                  <a:pt x="20374" y="41241"/>
                </a:lnTo>
                <a:lnTo>
                  <a:pt x="42116" y="1849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current</a:t>
            </a:r>
            <a:r>
              <a:rPr b="1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W: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84649" y="98133"/>
            <a:ext cx="230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(first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49" y="822033"/>
            <a:ext cx="206819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716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71882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79849" y="98133"/>
            <a:ext cx="279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(second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9849" y="822033"/>
            <a:ext cx="208470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40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71882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solidFill>
                  <a:srgbClr val="37761C"/>
                </a:solidFill>
                <a:latin typeface="Arial"/>
                <a:cs typeface="Arial"/>
              </a:rPr>
              <a:t>0.6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9025" y="2359230"/>
            <a:ext cx="25463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25" y="3765458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8649" y="2319449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9" y="0"/>
                </a:lnTo>
                <a:lnTo>
                  <a:pt x="3394499" y="1489799"/>
                </a:lnTo>
                <a:lnTo>
                  <a:pt x="0" y="1489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1400" y="3081450"/>
            <a:ext cx="2289975" cy="53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1874" y="3071924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5" y="0"/>
                </a:lnTo>
                <a:lnTo>
                  <a:pt x="2309025" y="558574"/>
                </a:lnTo>
                <a:lnTo>
                  <a:pt x="0" y="5585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4443" y="1512348"/>
            <a:ext cx="329565" cy="665480"/>
          </a:xfrm>
          <a:custGeom>
            <a:avLst/>
            <a:gdLst/>
            <a:ahLst/>
            <a:cxnLst/>
            <a:rect l="l" t="t" r="r" b="b"/>
            <a:pathLst>
              <a:path w="329565" h="665480">
                <a:moveTo>
                  <a:pt x="329256" y="665476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5274" y="1473605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5067" y="45719"/>
                </a:moveTo>
                <a:lnTo>
                  <a:pt x="0" y="0"/>
                </a:lnTo>
                <a:lnTo>
                  <a:pt x="33269" y="31765"/>
                </a:lnTo>
                <a:lnTo>
                  <a:pt x="5067" y="457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85274" y="1473605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33269" y="31765"/>
                </a:moveTo>
                <a:lnTo>
                  <a:pt x="0" y="0"/>
                </a:lnTo>
                <a:lnTo>
                  <a:pt x="5067" y="45719"/>
                </a:lnTo>
                <a:lnTo>
                  <a:pt x="33269" y="317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current</a:t>
            </a:r>
            <a:r>
              <a:rPr b="1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W: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79849" y="98133"/>
            <a:ext cx="279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(second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9849" y="822033"/>
            <a:ext cx="208470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40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78649" y="2319449"/>
            <a:ext cx="3394710" cy="149034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1.25353 </a:t>
            </a: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-</a:t>
            </a:r>
            <a:r>
              <a:rPr sz="2000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)/0.0001</a:t>
            </a:r>
            <a:endParaRPr sz="2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0.6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71882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79849" y="98133"/>
            <a:ext cx="240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(third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9849" y="822033"/>
            <a:ext cx="198310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40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71882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dirty="0">
                <a:solidFill>
                  <a:srgbClr val="37761C"/>
                </a:solidFill>
                <a:latin typeface="Arial"/>
                <a:cs typeface="Arial"/>
              </a:rPr>
              <a:t>0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9025" y="2359230"/>
            <a:ext cx="25463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25" y="3765458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current</a:t>
            </a:r>
            <a:r>
              <a:rPr b="1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W: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9849" y="98133"/>
            <a:ext cx="240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 + h </a:t>
            </a:r>
            <a:r>
              <a:rPr sz="2400" spc="-5" dirty="0">
                <a:latin typeface="Arial"/>
                <a:cs typeface="Arial"/>
              </a:rPr>
              <a:t>(third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dim)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9" y="822033"/>
            <a:ext cx="198310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0.0001</a:t>
            </a:r>
            <a:r>
              <a:rPr sz="2400" spc="-5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99" y="8512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78649" y="2471849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9" y="0"/>
                </a:lnTo>
                <a:lnTo>
                  <a:pt x="3394499" y="1489799"/>
                </a:lnTo>
                <a:lnTo>
                  <a:pt x="0" y="1489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8649" y="2471849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9" y="0"/>
                </a:lnTo>
                <a:lnTo>
                  <a:pt x="3394499" y="1489799"/>
                </a:lnTo>
                <a:lnTo>
                  <a:pt x="0" y="1489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1400" y="3233850"/>
            <a:ext cx="2289975" cy="53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1874" y="3224324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5" y="0"/>
                </a:lnTo>
                <a:lnTo>
                  <a:pt x="2309025" y="558574"/>
                </a:lnTo>
                <a:lnTo>
                  <a:pt x="0" y="5585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51674" y="2523065"/>
            <a:ext cx="3103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 </a:t>
            </a: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-</a:t>
            </a:r>
            <a:r>
              <a:rPr sz="20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7761C"/>
                </a:solidFill>
                <a:latin typeface="Arial"/>
                <a:cs typeface="Arial"/>
              </a:rPr>
              <a:t>)/0.0001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7761C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8799" y="1919670"/>
            <a:ext cx="377190" cy="541020"/>
          </a:xfrm>
          <a:custGeom>
            <a:avLst/>
            <a:gdLst/>
            <a:ahLst/>
            <a:cxnLst/>
            <a:rect l="l" t="t" r="r" b="b"/>
            <a:pathLst>
              <a:path w="377190" h="541019">
                <a:moveTo>
                  <a:pt x="377100" y="54052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4067" y="1884220"/>
            <a:ext cx="38100" cy="45085"/>
          </a:xfrm>
          <a:custGeom>
            <a:avLst/>
            <a:gdLst/>
            <a:ahLst/>
            <a:cxnLst/>
            <a:rect l="l" t="t" r="r" b="b"/>
            <a:pathLst>
              <a:path w="38100" h="45085">
                <a:moveTo>
                  <a:pt x="11828" y="44452"/>
                </a:moveTo>
                <a:lnTo>
                  <a:pt x="0" y="0"/>
                </a:lnTo>
                <a:lnTo>
                  <a:pt x="37634" y="26448"/>
                </a:lnTo>
                <a:lnTo>
                  <a:pt x="11828" y="444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74067" y="1884220"/>
            <a:ext cx="38100" cy="45085"/>
          </a:xfrm>
          <a:custGeom>
            <a:avLst/>
            <a:gdLst/>
            <a:ahLst/>
            <a:cxnLst/>
            <a:rect l="l" t="t" r="r" b="b"/>
            <a:pathLst>
              <a:path w="38100" h="45085">
                <a:moveTo>
                  <a:pt x="37634" y="26448"/>
                </a:moveTo>
                <a:lnTo>
                  <a:pt x="0" y="0"/>
                </a:lnTo>
                <a:lnTo>
                  <a:pt x="11828" y="44452"/>
                </a:lnTo>
                <a:lnTo>
                  <a:pt x="37634" y="26448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475" y="263510"/>
            <a:ext cx="7336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This </a:t>
            </a:r>
            <a:r>
              <a:rPr sz="3000" spc="-5" dirty="0">
                <a:solidFill>
                  <a:srgbClr val="000000"/>
                </a:solidFill>
              </a:rPr>
              <a:t>is </a:t>
            </a:r>
            <a:r>
              <a:rPr sz="3000" dirty="0">
                <a:solidFill>
                  <a:srgbClr val="000000"/>
                </a:solidFill>
              </a:rPr>
              <a:t>silly. </a:t>
            </a:r>
            <a:r>
              <a:rPr sz="3000" spc="-10" dirty="0">
                <a:solidFill>
                  <a:srgbClr val="000000"/>
                </a:solidFill>
              </a:rPr>
              <a:t>The </a:t>
            </a:r>
            <a:r>
              <a:rPr sz="3000" spc="-5" dirty="0">
                <a:solidFill>
                  <a:srgbClr val="000000"/>
                </a:solidFill>
              </a:rPr>
              <a:t>loss is just </a:t>
            </a:r>
            <a:r>
              <a:rPr sz="3000" dirty="0">
                <a:solidFill>
                  <a:srgbClr val="000000"/>
                </a:solidFill>
              </a:rPr>
              <a:t>a </a:t>
            </a:r>
            <a:r>
              <a:rPr sz="3000" spc="-5" dirty="0">
                <a:solidFill>
                  <a:srgbClr val="000000"/>
                </a:solidFill>
              </a:rPr>
              <a:t>function of</a:t>
            </a:r>
            <a:r>
              <a:rPr sz="3000" spc="-7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W: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5300" y="1560274"/>
            <a:ext cx="4459824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299" y="2116050"/>
            <a:ext cx="2606249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00" y="922200"/>
            <a:ext cx="3443724" cy="56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1850" y="2797626"/>
            <a:ext cx="867589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50" y="2760158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475" y="263510"/>
            <a:ext cx="7336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This </a:t>
            </a:r>
            <a:r>
              <a:rPr sz="3000" spc="-5" dirty="0">
                <a:solidFill>
                  <a:srgbClr val="000000"/>
                </a:solidFill>
              </a:rPr>
              <a:t>is </a:t>
            </a:r>
            <a:r>
              <a:rPr sz="3000" dirty="0">
                <a:solidFill>
                  <a:srgbClr val="000000"/>
                </a:solidFill>
              </a:rPr>
              <a:t>silly. </a:t>
            </a:r>
            <a:r>
              <a:rPr sz="3000" spc="-10" dirty="0">
                <a:solidFill>
                  <a:srgbClr val="000000"/>
                </a:solidFill>
              </a:rPr>
              <a:t>The </a:t>
            </a:r>
            <a:r>
              <a:rPr sz="3000" spc="-5" dirty="0">
                <a:solidFill>
                  <a:srgbClr val="000000"/>
                </a:solidFill>
              </a:rPr>
              <a:t>loss is just </a:t>
            </a:r>
            <a:r>
              <a:rPr sz="3000" dirty="0">
                <a:solidFill>
                  <a:srgbClr val="000000"/>
                </a:solidFill>
              </a:rPr>
              <a:t>a </a:t>
            </a:r>
            <a:r>
              <a:rPr sz="3000" spc="-5" dirty="0">
                <a:solidFill>
                  <a:srgbClr val="000000"/>
                </a:solidFill>
              </a:rPr>
              <a:t>function of</a:t>
            </a:r>
            <a:r>
              <a:rPr sz="3000" spc="-7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W: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5300" y="1560274"/>
            <a:ext cx="4459824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299" y="2116050"/>
            <a:ext cx="2606249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00" y="922200"/>
            <a:ext cx="3443724" cy="56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1850" y="2797626"/>
            <a:ext cx="867589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50" y="2760158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2699" y="2014099"/>
            <a:ext cx="1839027" cy="2524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88500" y="2014100"/>
            <a:ext cx="2045148" cy="2524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98338" y="4562244"/>
            <a:ext cx="1172210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7188" y="4562244"/>
            <a:ext cx="1172210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475" y="263510"/>
            <a:ext cx="7336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This </a:t>
            </a:r>
            <a:r>
              <a:rPr sz="3000" spc="-5" dirty="0">
                <a:solidFill>
                  <a:srgbClr val="000000"/>
                </a:solidFill>
              </a:rPr>
              <a:t>is </a:t>
            </a:r>
            <a:r>
              <a:rPr sz="3000" dirty="0">
                <a:solidFill>
                  <a:srgbClr val="000000"/>
                </a:solidFill>
              </a:rPr>
              <a:t>silly. </a:t>
            </a:r>
            <a:r>
              <a:rPr sz="3000" spc="-10" dirty="0">
                <a:solidFill>
                  <a:srgbClr val="000000"/>
                </a:solidFill>
              </a:rPr>
              <a:t>The </a:t>
            </a:r>
            <a:r>
              <a:rPr sz="3000" spc="-5" dirty="0">
                <a:solidFill>
                  <a:srgbClr val="000000"/>
                </a:solidFill>
              </a:rPr>
              <a:t>loss is just </a:t>
            </a:r>
            <a:r>
              <a:rPr sz="3000" dirty="0">
                <a:solidFill>
                  <a:srgbClr val="000000"/>
                </a:solidFill>
              </a:rPr>
              <a:t>a </a:t>
            </a:r>
            <a:r>
              <a:rPr sz="3000" spc="-5" dirty="0">
                <a:solidFill>
                  <a:srgbClr val="000000"/>
                </a:solidFill>
              </a:rPr>
              <a:t>function of</a:t>
            </a:r>
            <a:r>
              <a:rPr sz="3000" spc="-7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W: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5300" y="1560274"/>
            <a:ext cx="4459824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299" y="2116050"/>
            <a:ext cx="2606249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00" y="922200"/>
            <a:ext cx="3443724" cy="56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1850" y="2797626"/>
            <a:ext cx="867589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72699" y="2014099"/>
            <a:ext cx="1839027" cy="2524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8500" y="2014100"/>
            <a:ext cx="2045148" cy="2524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35134" y="762831"/>
            <a:ext cx="2898472" cy="3333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00425" y="1297260"/>
            <a:ext cx="1591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Calculus!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98338" y="4562244"/>
            <a:ext cx="1172210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17188" y="4562244"/>
            <a:ext cx="1172210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38127" y="69977"/>
            <a:ext cx="1341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Hammer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450" y="2760158"/>
            <a:ext cx="3767454" cy="168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calculus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compute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analytic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gradient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Suppose: </a:t>
            </a:r>
            <a:r>
              <a:rPr sz="1800" dirty="0">
                <a:solidFill>
                  <a:srgbClr val="000000"/>
                </a:solidFill>
              </a:rPr>
              <a:t>3 </a:t>
            </a:r>
            <a:r>
              <a:rPr sz="1800" spc="-5" dirty="0">
                <a:solidFill>
                  <a:srgbClr val="000000"/>
                </a:solidFill>
              </a:rPr>
              <a:t>training examples, </a:t>
            </a:r>
            <a:r>
              <a:rPr sz="1800" dirty="0">
                <a:solidFill>
                  <a:srgbClr val="000000"/>
                </a:solidFill>
              </a:rPr>
              <a:t>3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classes.  </a:t>
            </a:r>
            <a:r>
              <a:rPr sz="1800" spc="-5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some W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7675" y="289506"/>
            <a:ext cx="288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loss function </a:t>
            </a:r>
            <a:r>
              <a:rPr sz="1800" spc="-5" dirty="0">
                <a:latin typeface="Arial"/>
                <a:cs typeface="Arial"/>
              </a:rPr>
              <a:t>tells how  good our </a:t>
            </a:r>
            <a:r>
              <a:rPr sz="1800" dirty="0">
                <a:latin typeface="Arial"/>
                <a:cs typeface="Arial"/>
              </a:rPr>
              <a:t>current classifier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7675" y="1118181"/>
            <a:ext cx="291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Given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dataset of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7675" y="2223081"/>
            <a:ext cx="69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2291" y="2223081"/>
            <a:ext cx="16764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is image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is (integer)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7675" y="3051756"/>
            <a:ext cx="2793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Loss over the dataset is </a:t>
            </a:r>
            <a:r>
              <a:rPr sz="1800" dirty="0">
                <a:latin typeface="Arial"/>
                <a:cs typeface="Arial"/>
              </a:rPr>
              <a:t>a  sum </a:t>
            </a:r>
            <a:r>
              <a:rPr sz="1800" spc="-5" dirty="0">
                <a:latin typeface="Arial"/>
                <a:cs typeface="Arial"/>
              </a:rPr>
              <a:t>of loss over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47710" y="1400999"/>
            <a:ext cx="2045006" cy="626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2823" y="2491739"/>
            <a:ext cx="307974" cy="393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2824" y="2213229"/>
            <a:ext cx="307964" cy="393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9435" y="3720508"/>
            <a:ext cx="3641554" cy="934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6325" y="145958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6325" y="869858"/>
            <a:ext cx="102489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0.7,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-0.5,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1.3,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-2.1,…]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50" y="98133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822033"/>
            <a:ext cx="1819275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[0.34,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-1.11,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0.78,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0.12,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0.55,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2.81,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-3.1,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-1.5,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0.33,…]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800" y="63850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30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00050" y="1103633"/>
            <a:ext cx="202057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dW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(some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function  data and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6424" y="2454474"/>
            <a:ext cx="2172335" cy="560705"/>
          </a:xfrm>
          <a:custGeom>
            <a:avLst/>
            <a:gdLst/>
            <a:ahLst/>
            <a:cxnLst/>
            <a:rect l="l" t="t" r="r" b="b"/>
            <a:pathLst>
              <a:path w="2172335" h="560705">
                <a:moveTo>
                  <a:pt x="0" y="0"/>
                </a:moveTo>
                <a:lnTo>
                  <a:pt x="2172160" y="56022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4656" y="299946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68"/>
                </a:moveTo>
                <a:lnTo>
                  <a:pt x="7858" y="0"/>
                </a:lnTo>
                <a:lnTo>
                  <a:pt x="45784" y="26029"/>
                </a:lnTo>
                <a:lnTo>
                  <a:pt x="0" y="3046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04656" y="299946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68"/>
                </a:moveTo>
                <a:lnTo>
                  <a:pt x="45784" y="26029"/>
                </a:lnTo>
                <a:lnTo>
                  <a:pt x="7858" y="0"/>
                </a:lnTo>
                <a:lnTo>
                  <a:pt x="0" y="30468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49" y="209712"/>
            <a:ext cx="357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Gradient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Descent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04800" y="1809750"/>
            <a:ext cx="8534399" cy="152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887" y="737737"/>
            <a:ext cx="2872226" cy="287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8924" y="3254650"/>
            <a:ext cx="1619885" cy="0"/>
          </a:xfrm>
          <a:custGeom>
            <a:avLst/>
            <a:gdLst/>
            <a:ahLst/>
            <a:cxnLst/>
            <a:rect l="l" t="t" r="r" b="b"/>
            <a:pathLst>
              <a:path w="1619884">
                <a:moveTo>
                  <a:pt x="1619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2949" y="32136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47250" y="3208933"/>
            <a:ext cx="137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1700" y="3201443"/>
            <a:ext cx="2901315" cy="635000"/>
          </a:xfrm>
          <a:custGeom>
            <a:avLst/>
            <a:gdLst/>
            <a:ahLst/>
            <a:cxnLst/>
            <a:rect l="l" t="t" r="r" b="b"/>
            <a:pathLst>
              <a:path w="2901315" h="635000">
                <a:moveTo>
                  <a:pt x="0" y="634381"/>
                </a:moveTo>
                <a:lnTo>
                  <a:pt x="290093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6391" y="3161179"/>
            <a:ext cx="110226" cy="80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7075" y="3925733"/>
            <a:ext cx="359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negative gradient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00024" y="3702999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8574" y="36872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8574" y="36872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25474" y="3706706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32499" y="54655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6767" y="5033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16767" y="5033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32325" y="404381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30412" y="3146387"/>
            <a:ext cx="216524" cy="216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71389" y="766464"/>
            <a:ext cx="1394460" cy="2415540"/>
          </a:xfrm>
          <a:custGeom>
            <a:avLst/>
            <a:gdLst/>
            <a:ahLst/>
            <a:cxnLst/>
            <a:rect l="l" t="t" r="r" b="b"/>
            <a:pathLst>
              <a:path w="1394460" h="2415540">
                <a:moveTo>
                  <a:pt x="1394099" y="2415000"/>
                </a:moveTo>
                <a:lnTo>
                  <a:pt x="0" y="0"/>
                </a:lnTo>
              </a:path>
            </a:pathLst>
          </a:custGeom>
          <a:ln w="2857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9956" y="2963953"/>
            <a:ext cx="125730" cy="217804"/>
          </a:xfrm>
          <a:custGeom>
            <a:avLst/>
            <a:gdLst/>
            <a:ahLst/>
            <a:cxnLst/>
            <a:rect l="l" t="t" r="r" b="b"/>
            <a:pathLst>
              <a:path w="125729" h="217805">
                <a:moveTo>
                  <a:pt x="125532" y="217510"/>
                </a:moveTo>
                <a:lnTo>
                  <a:pt x="0" y="0"/>
                </a:lnTo>
              </a:path>
            </a:pathLst>
          </a:custGeom>
          <a:ln w="38099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3480" y="2880055"/>
            <a:ext cx="134053" cy="161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09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Suppose: </a:t>
            </a:r>
            <a:r>
              <a:rPr sz="1800" dirty="0">
                <a:solidFill>
                  <a:srgbClr val="000000"/>
                </a:solidFill>
              </a:rPr>
              <a:t>3 </a:t>
            </a:r>
            <a:r>
              <a:rPr sz="1800" spc="-5" dirty="0">
                <a:solidFill>
                  <a:srgbClr val="000000"/>
                </a:solidFill>
              </a:rPr>
              <a:t>training examples, </a:t>
            </a:r>
            <a:r>
              <a:rPr sz="1800" dirty="0">
                <a:solidFill>
                  <a:srgbClr val="000000"/>
                </a:solidFill>
              </a:rPr>
              <a:t>3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classes.  </a:t>
            </a:r>
            <a:r>
              <a:rPr sz="1800" spc="-5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some W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5350" y="2637400"/>
            <a:ext cx="3614173" cy="14868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50" y="2266593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500" y="2497700"/>
          <a:ext cx="348869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950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Suppose: </a:t>
            </a:r>
            <a:r>
              <a:rPr sz="1800" dirty="0">
                <a:solidFill>
                  <a:srgbClr val="000000"/>
                </a:solidFill>
              </a:rPr>
              <a:t>3 </a:t>
            </a:r>
            <a:r>
              <a:rPr sz="1800" spc="-5" dirty="0">
                <a:solidFill>
                  <a:srgbClr val="000000"/>
                </a:solidFill>
              </a:rPr>
              <a:t>training examples, </a:t>
            </a:r>
            <a:r>
              <a:rPr sz="1800" dirty="0">
                <a:solidFill>
                  <a:srgbClr val="000000"/>
                </a:solidFill>
              </a:rPr>
              <a:t>3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classes.  </a:t>
            </a:r>
            <a:r>
              <a:rPr sz="1800" spc="-5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some W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2550" y="2372710"/>
            <a:ext cx="1926589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1383665" algn="l"/>
              </a:tabLst>
            </a:pPr>
            <a:r>
              <a:rPr sz="3000" spc="-5" dirty="0">
                <a:latin typeface="Arial"/>
                <a:cs typeface="Arial"/>
              </a:rPr>
              <a:t>1.</a:t>
            </a:r>
            <a:r>
              <a:rPr sz="3000" dirty="0">
                <a:latin typeface="Arial"/>
                <a:cs typeface="Arial"/>
              </a:rPr>
              <a:t>3	</a:t>
            </a: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383665" algn="l"/>
              </a:tabLst>
            </a:pPr>
            <a:r>
              <a:rPr sz="3000" b="1" spc="-5" dirty="0">
                <a:latin typeface="Arial"/>
                <a:cs typeface="Arial"/>
              </a:rPr>
              <a:t>4.</a:t>
            </a:r>
            <a:r>
              <a:rPr sz="3000" b="1" dirty="0">
                <a:latin typeface="Arial"/>
                <a:cs typeface="Arial"/>
              </a:rPr>
              <a:t>9	</a:t>
            </a: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231265" algn="l"/>
              </a:tabLst>
            </a:pPr>
            <a:r>
              <a:rPr sz="3000" spc="-5" dirty="0">
                <a:latin typeface="Arial"/>
                <a:cs typeface="Arial"/>
              </a:rPr>
              <a:t>2.0	</a:t>
            </a:r>
            <a:r>
              <a:rPr sz="3000" b="1" spc="-5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512" y="1060312"/>
            <a:ext cx="1177415" cy="1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9" y="1051412"/>
            <a:ext cx="1258551" cy="115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57" y="1056151"/>
            <a:ext cx="1119829" cy="115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50" y="18790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805" y="464131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800" y="479524"/>
            <a:ext cx="1449175" cy="3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75" y="23845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Multiclass SVM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50" y="915613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68" y="915613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(integer)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50" y="1544263"/>
            <a:ext cx="24834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50" y="2382463"/>
            <a:ext cx="215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5394" y="699744"/>
            <a:ext cx="723585" cy="3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7024" y="1143124"/>
            <a:ext cx="240050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3399" y="93217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9800" y="1782300"/>
            <a:ext cx="1099174" cy="229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8017" y="2746564"/>
            <a:ext cx="3316056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8492" y="2737039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106" y="0"/>
                </a:lnTo>
                <a:lnTo>
                  <a:pt x="3335106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85324" y="3163156"/>
            <a:ext cx="28695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5.1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-1.7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 2.9)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max(0,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-3.9)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1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11,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1400" y="2266593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5624" y="2400574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4930" algn="ctr">
              <a:lnSpc>
                <a:spcPct val="100000"/>
              </a:lnSpc>
              <a:spcBef>
                <a:spcPts val="48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74930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100330" algn="ct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325755">
              <a:lnSpc>
                <a:spcPct val="100000"/>
              </a:lnSpc>
              <a:spcBef>
                <a:spcPts val="385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3570</Words>
  <Application>Microsoft Office PowerPoint</Application>
  <PresentationFormat>On-screen Show (16:9)</PresentationFormat>
  <Paragraphs>967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Times New Roman</vt:lpstr>
      <vt:lpstr>Office Theme</vt:lpstr>
      <vt:lpstr>PowerPoint Presentation</vt:lpstr>
      <vt:lpstr>Recall from last time: Challenges of recognition</vt:lpstr>
      <vt:lpstr>Recall from last time: Linear Classifier f(x,W) = Wx + b</vt:lpstr>
      <vt:lpstr>Recall from last time: Linear Classifier</vt:lpstr>
      <vt:lpstr>Suppose: 3 training examples, 3 classes.  With some W the scores</vt:lpstr>
      <vt:lpstr>Suppose: 3 training examples, 3 classes.  With some W the scores</vt:lpstr>
      <vt:lpstr>Suppose: 3 training examples, 3 classes.  With some W the scores</vt:lpstr>
      <vt:lpstr>Suppose: 3 training examples, 3 classes.  With some W the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Multiclass SVM Loss: Example code</vt:lpstr>
      <vt:lpstr>PowerPoint Presentation</vt:lpstr>
      <vt:lpstr>PowerPoint Presentation</vt:lpstr>
      <vt:lpstr>Suppose: 3 training examples, 3 classes.  With some W the scores</vt:lpstr>
      <vt:lpstr>Data loss: Model predictions  should match training data</vt:lpstr>
      <vt:lpstr>Data loss: Model predictions  should match training data</vt:lpstr>
      <vt:lpstr>Data loss: Model predictions  should match training data</vt:lpstr>
      <vt:lpstr>Data loss: Model predictions  should match training data</vt:lpstr>
      <vt:lpstr>Regularization: Model  should be “simple”, so it  works on test data</vt:lpstr>
      <vt:lpstr>Data loss: Model predictions  should match training data</vt:lpstr>
      <vt:lpstr>Regularization</vt:lpstr>
      <vt:lpstr>L2 Regularization (Weight Decay)</vt:lpstr>
      <vt:lpstr>L2 Regularization (Weight Decay)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PowerPoint Presentation</vt:lpstr>
      <vt:lpstr>Softmax vs. SVM</vt:lpstr>
      <vt:lpstr>Softmax vs. SVM</vt:lpstr>
      <vt:lpstr>Optimization</vt:lpstr>
      <vt:lpstr>PowerPoint Presentation</vt:lpstr>
      <vt:lpstr>PowerPoint Presentation</vt:lpstr>
      <vt:lpstr>Strategy #1: A first very bad idea solution: Random search</vt:lpstr>
      <vt:lpstr>Lets see how well this works on the test set...</vt:lpstr>
      <vt:lpstr>Strategy #2: Follow the slope</vt:lpstr>
      <vt:lpstr>Strategy #2: Follow the slope</vt:lpstr>
      <vt:lpstr>PowerPoint Presentation</vt:lpstr>
      <vt:lpstr>PowerPoint Presentation</vt:lpstr>
      <vt:lpstr>current W:</vt:lpstr>
      <vt:lpstr>PowerPoint Presentation</vt:lpstr>
      <vt:lpstr>current W:</vt:lpstr>
      <vt:lpstr>PowerPoint Presentation</vt:lpstr>
      <vt:lpstr>current W:</vt:lpstr>
      <vt:lpstr>This is silly. The loss is just a function of W:</vt:lpstr>
      <vt:lpstr>This is silly. The loss is just a function of W:</vt:lpstr>
      <vt:lpstr>This is silly. The loss is just a function of W:</vt:lpstr>
      <vt:lpstr>PowerPoint Presentation</vt:lpstr>
      <vt:lpstr>Gradient Descent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Asad</cp:lastModifiedBy>
  <cp:revision>4</cp:revision>
  <dcterms:created xsi:type="dcterms:W3CDTF">2017-11-14T04:57:56Z</dcterms:created>
  <dcterms:modified xsi:type="dcterms:W3CDTF">2017-11-17T03:41:49Z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